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60" r:id="rId2"/>
  </p:sldMasterIdLst>
  <p:notesMasterIdLst>
    <p:notesMasterId r:id="rId34"/>
  </p:notesMasterIdLst>
  <p:sldIdLst>
    <p:sldId id="380" r:id="rId3"/>
    <p:sldId id="355" r:id="rId4"/>
    <p:sldId id="351" r:id="rId5"/>
    <p:sldId id="383" r:id="rId6"/>
    <p:sldId id="384" r:id="rId7"/>
    <p:sldId id="360" r:id="rId8"/>
    <p:sldId id="337" r:id="rId9"/>
    <p:sldId id="349" r:id="rId10"/>
    <p:sldId id="366" r:id="rId11"/>
    <p:sldId id="364" r:id="rId12"/>
    <p:sldId id="367" r:id="rId13"/>
    <p:sldId id="385" r:id="rId14"/>
    <p:sldId id="361" r:id="rId15"/>
    <p:sldId id="375" r:id="rId16"/>
    <p:sldId id="381" r:id="rId17"/>
    <p:sldId id="382" r:id="rId18"/>
    <p:sldId id="326" r:id="rId19"/>
    <p:sldId id="346" r:id="rId20"/>
    <p:sldId id="330" r:id="rId21"/>
    <p:sldId id="356" r:id="rId22"/>
    <p:sldId id="354" r:id="rId23"/>
    <p:sldId id="352" r:id="rId24"/>
    <p:sldId id="353" r:id="rId25"/>
    <p:sldId id="369" r:id="rId26"/>
    <p:sldId id="374" r:id="rId27"/>
    <p:sldId id="370" r:id="rId28"/>
    <p:sldId id="371" r:id="rId29"/>
    <p:sldId id="379" r:id="rId30"/>
    <p:sldId id="368" r:id="rId31"/>
    <p:sldId id="378" r:id="rId32"/>
    <p:sldId id="372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AES" cryptAlgorithmClass="hash" cryptAlgorithmType="typeAny" cryptAlgorithmSid="14" spinCount="100000" saltData="p70fXzXhOXGpjnwzZAVrOQ==" hashData="K9WOrgHxHBhCobVG/P3el8cWKqLaVBMvi+0/bjx852CMENN7s9Z2dXfERx6qfd5lhlmbNkTBMTZwu8s6aI0a+g=="/>
  <p:extLst>
    <p:ext uri="{EFAFB233-063F-42B5-8137-9DF3F51BA10A}">
      <p15:sldGuideLst xmlns:p15="http://schemas.microsoft.com/office/powerpoint/2012/main">
        <p15:guide id="1" orient="horz" pos="1584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66"/>
    <a:srgbClr val="FFD7CD"/>
    <a:srgbClr val="FFB5A3"/>
    <a:srgbClr val="FF896D"/>
    <a:srgbClr val="00FFFF"/>
    <a:srgbClr val="33CC33"/>
    <a:srgbClr val="FF3300"/>
    <a:srgbClr val="0000CC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5" autoAdjust="0"/>
    <p:restoredTop sz="86400" autoAdjust="0"/>
  </p:normalViewPr>
  <p:slideViewPr>
    <p:cSldViewPr>
      <p:cViewPr varScale="1">
        <p:scale>
          <a:sx n="82" d="100"/>
          <a:sy n="82" d="100"/>
        </p:scale>
        <p:origin x="918" y="108"/>
      </p:cViewPr>
      <p:guideLst>
        <p:guide orient="horz" pos="158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8" d="100"/>
        <a:sy n="11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72D424C-1C2F-4EE9-A77A-4F07D9917D51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C0A08B1-6A4F-4EF5-82AC-B22D4E0ED3E2}">
      <dgm:prSet phldrT="[Text]" custT="1"/>
      <dgm:spPr/>
      <dgm:t>
        <a:bodyPr/>
        <a:lstStyle/>
        <a:p>
          <a:r>
            <a:rPr 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Where Project is </a:t>
          </a:r>
          <a:r>
            <a:rPr lang="en-US" sz="2000" b="1" dirty="0" smtClean="0">
              <a:solidFill>
                <a:srgbClr val="00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(Monitoring)</a:t>
          </a:r>
          <a:endParaRPr lang="en-US" sz="2000" b="1" dirty="0">
            <a:solidFill>
              <a:srgbClr val="00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F68DB8C-47C5-4978-89DC-CE93A69BC308}" type="parTrans" cxnId="{ADDAC168-1823-4204-AAF9-B68CD21F7CC8}">
      <dgm:prSet/>
      <dgm:spPr/>
      <dgm:t>
        <a:bodyPr/>
        <a:lstStyle/>
        <a:p>
          <a:endParaRPr lang="en-US"/>
        </a:p>
      </dgm:t>
    </dgm:pt>
    <dgm:pt modelId="{91BBB8E1-77CB-48C7-A24C-244097FB72BD}" type="sibTrans" cxnId="{ADDAC168-1823-4204-AAF9-B68CD21F7CC8}">
      <dgm:prSet/>
      <dgm:spPr>
        <a:ln>
          <a:solidFill>
            <a:schemeClr val="accent1"/>
          </a:solidFill>
        </a:ln>
      </dgm:spPr>
      <dgm:t>
        <a:bodyPr/>
        <a:lstStyle/>
        <a:p>
          <a:endParaRPr lang="en-US"/>
        </a:p>
      </dgm:t>
    </dgm:pt>
    <dgm:pt modelId="{49736F9D-2B8C-4252-A0D6-938D3954349E}">
      <dgm:prSet phldrT="[Text]" custT="1"/>
      <dgm:spPr/>
      <dgm:t>
        <a:bodyPr/>
        <a:lstStyle/>
        <a:p>
          <a:r>
            <a:rPr 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Where the Project ought to be &amp; How much Variance </a:t>
          </a:r>
          <a:r>
            <a:rPr lang="en-US" sz="2000" b="1" dirty="0" smtClean="0">
              <a:solidFill>
                <a:srgbClr val="00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(Evaluation)</a:t>
          </a:r>
          <a:endParaRPr lang="en-US" sz="2000" b="1" dirty="0">
            <a:solidFill>
              <a:srgbClr val="00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57D8CB0-A23E-4B55-B769-ABAF2517F7F2}" type="parTrans" cxnId="{219174DD-67BC-4BB9-915B-454EAB6A496C}">
      <dgm:prSet/>
      <dgm:spPr/>
      <dgm:t>
        <a:bodyPr/>
        <a:lstStyle/>
        <a:p>
          <a:endParaRPr lang="en-US"/>
        </a:p>
      </dgm:t>
    </dgm:pt>
    <dgm:pt modelId="{F557DED3-CA7E-43D3-9D5E-56F7DBCBD1E0}" type="sibTrans" cxnId="{219174DD-67BC-4BB9-915B-454EAB6A496C}">
      <dgm:prSet/>
      <dgm:spPr>
        <a:ln>
          <a:solidFill>
            <a:schemeClr val="accent1"/>
          </a:solidFill>
        </a:ln>
      </dgm:spPr>
      <dgm:t>
        <a:bodyPr/>
        <a:lstStyle/>
        <a:p>
          <a:endParaRPr lang="en-US"/>
        </a:p>
      </dgm:t>
    </dgm:pt>
    <dgm:pt modelId="{FB00A2FC-364B-43A4-88D8-A28B25386B0A}">
      <dgm:prSet phldrT="[Text]" custT="1"/>
      <dgm:spPr/>
      <dgm:t>
        <a:bodyPr/>
        <a:lstStyle/>
        <a:p>
          <a:r>
            <a:rPr 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How to bring Project back On Track </a:t>
          </a:r>
          <a:r>
            <a:rPr lang="en-US" sz="2000" b="1" dirty="0" smtClean="0">
              <a:solidFill>
                <a:srgbClr val="00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(Control)</a:t>
          </a:r>
          <a:endParaRPr lang="en-US" sz="2000" b="1" dirty="0">
            <a:solidFill>
              <a:srgbClr val="00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19FA11E-14AB-4594-9F69-8CC037B7EC3D}" type="parTrans" cxnId="{291A844A-111F-4DB0-BDF5-C961F9A064F0}">
      <dgm:prSet/>
      <dgm:spPr/>
      <dgm:t>
        <a:bodyPr/>
        <a:lstStyle/>
        <a:p>
          <a:endParaRPr lang="en-US"/>
        </a:p>
      </dgm:t>
    </dgm:pt>
    <dgm:pt modelId="{D088948D-6839-4383-829C-34616ADA7DAE}" type="sibTrans" cxnId="{291A844A-111F-4DB0-BDF5-C961F9A064F0}">
      <dgm:prSet/>
      <dgm:spPr>
        <a:ln>
          <a:solidFill>
            <a:schemeClr val="accent1"/>
          </a:solidFill>
        </a:ln>
      </dgm:spPr>
      <dgm:t>
        <a:bodyPr/>
        <a:lstStyle/>
        <a:p>
          <a:endParaRPr lang="en-US"/>
        </a:p>
      </dgm:t>
    </dgm:pt>
    <dgm:pt modelId="{91E6D245-3C87-4FAD-8B61-37B626E3735B}" type="pres">
      <dgm:prSet presAssocID="{572D424C-1C2F-4EE9-A77A-4F07D9917D51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D8F7FC6-C9A4-4A10-BE1A-D488D456336D}" type="pres">
      <dgm:prSet presAssocID="{0C0A08B1-6A4F-4EF5-82AC-B22D4E0ED3E2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89F04A2-FC20-403B-A5E8-949EC5568D68}" type="pres">
      <dgm:prSet presAssocID="{91BBB8E1-77CB-48C7-A24C-244097FB72BD}" presName="sibTrans" presStyleLbl="sibTrans2D1" presStyleIdx="0" presStyleCnt="3"/>
      <dgm:spPr/>
      <dgm:t>
        <a:bodyPr/>
        <a:lstStyle/>
        <a:p>
          <a:endParaRPr lang="en-US"/>
        </a:p>
      </dgm:t>
    </dgm:pt>
    <dgm:pt modelId="{F5CE9C53-E8A2-4217-86B3-CEBD25AE247C}" type="pres">
      <dgm:prSet presAssocID="{91BBB8E1-77CB-48C7-A24C-244097FB72BD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63D87BFD-8638-4F78-A7F0-7091D4C802C6}" type="pres">
      <dgm:prSet presAssocID="{49736F9D-2B8C-4252-A0D6-938D3954349E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6C54222-1B44-455B-B9D1-7CFDF67F8826}" type="pres">
      <dgm:prSet presAssocID="{F557DED3-CA7E-43D3-9D5E-56F7DBCBD1E0}" presName="sibTrans" presStyleLbl="sibTrans2D1" presStyleIdx="1" presStyleCnt="3"/>
      <dgm:spPr/>
      <dgm:t>
        <a:bodyPr/>
        <a:lstStyle/>
        <a:p>
          <a:endParaRPr lang="en-US"/>
        </a:p>
      </dgm:t>
    </dgm:pt>
    <dgm:pt modelId="{BB5AA7E2-8CA3-4943-AABF-C50919FAC4AD}" type="pres">
      <dgm:prSet presAssocID="{F557DED3-CA7E-43D3-9D5E-56F7DBCBD1E0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9EEFE92B-C141-42DB-BF28-1B8666E1A7F2}" type="pres">
      <dgm:prSet presAssocID="{FB00A2FC-364B-43A4-88D8-A28B25386B0A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9E7D71-A798-4F80-86EB-F47CE87E3F2B}" type="pres">
      <dgm:prSet presAssocID="{D088948D-6839-4383-829C-34616ADA7DAE}" presName="sibTrans" presStyleLbl="sibTrans2D1" presStyleIdx="2" presStyleCnt="3"/>
      <dgm:spPr/>
      <dgm:t>
        <a:bodyPr/>
        <a:lstStyle/>
        <a:p>
          <a:endParaRPr lang="en-US"/>
        </a:p>
      </dgm:t>
    </dgm:pt>
    <dgm:pt modelId="{1B8B5B1C-6D3A-4DC6-B042-EFF1B341E024}" type="pres">
      <dgm:prSet presAssocID="{D088948D-6839-4383-829C-34616ADA7DAE}" presName="connectorText" presStyleLbl="sibTrans2D1" presStyleIdx="2" presStyleCnt="3"/>
      <dgm:spPr/>
      <dgm:t>
        <a:bodyPr/>
        <a:lstStyle/>
        <a:p>
          <a:endParaRPr lang="en-US"/>
        </a:p>
      </dgm:t>
    </dgm:pt>
  </dgm:ptLst>
  <dgm:cxnLst>
    <dgm:cxn modelId="{D1781219-2DB6-49DB-863B-D3B3A2EDB1D3}" type="presOf" srcId="{F557DED3-CA7E-43D3-9D5E-56F7DBCBD1E0}" destId="{C6C54222-1B44-455B-B9D1-7CFDF67F8826}" srcOrd="0" destOrd="0" presId="urn:microsoft.com/office/officeart/2005/8/layout/cycle2"/>
    <dgm:cxn modelId="{219174DD-67BC-4BB9-915B-454EAB6A496C}" srcId="{572D424C-1C2F-4EE9-A77A-4F07D9917D51}" destId="{49736F9D-2B8C-4252-A0D6-938D3954349E}" srcOrd="1" destOrd="0" parTransId="{457D8CB0-A23E-4B55-B769-ABAF2517F7F2}" sibTransId="{F557DED3-CA7E-43D3-9D5E-56F7DBCBD1E0}"/>
    <dgm:cxn modelId="{E3F9B69E-FE76-4614-9FE1-BB2FB6060706}" type="presOf" srcId="{D088948D-6839-4383-829C-34616ADA7DAE}" destId="{1B8B5B1C-6D3A-4DC6-B042-EFF1B341E024}" srcOrd="1" destOrd="0" presId="urn:microsoft.com/office/officeart/2005/8/layout/cycle2"/>
    <dgm:cxn modelId="{B2A9EFF5-10E5-4B73-846B-71C8DA148208}" type="presOf" srcId="{572D424C-1C2F-4EE9-A77A-4F07D9917D51}" destId="{91E6D245-3C87-4FAD-8B61-37B626E3735B}" srcOrd="0" destOrd="0" presId="urn:microsoft.com/office/officeart/2005/8/layout/cycle2"/>
    <dgm:cxn modelId="{291A844A-111F-4DB0-BDF5-C961F9A064F0}" srcId="{572D424C-1C2F-4EE9-A77A-4F07D9917D51}" destId="{FB00A2FC-364B-43A4-88D8-A28B25386B0A}" srcOrd="2" destOrd="0" parTransId="{919FA11E-14AB-4594-9F69-8CC037B7EC3D}" sibTransId="{D088948D-6839-4383-829C-34616ADA7DAE}"/>
    <dgm:cxn modelId="{93E37B13-A573-476D-AD36-826FC2A3741E}" type="presOf" srcId="{0C0A08B1-6A4F-4EF5-82AC-B22D4E0ED3E2}" destId="{1D8F7FC6-C9A4-4A10-BE1A-D488D456336D}" srcOrd="0" destOrd="0" presId="urn:microsoft.com/office/officeart/2005/8/layout/cycle2"/>
    <dgm:cxn modelId="{9FCFD5CC-8D95-4843-A012-7FD8C1086B77}" type="presOf" srcId="{49736F9D-2B8C-4252-A0D6-938D3954349E}" destId="{63D87BFD-8638-4F78-A7F0-7091D4C802C6}" srcOrd="0" destOrd="0" presId="urn:microsoft.com/office/officeart/2005/8/layout/cycle2"/>
    <dgm:cxn modelId="{ADDAC168-1823-4204-AAF9-B68CD21F7CC8}" srcId="{572D424C-1C2F-4EE9-A77A-4F07D9917D51}" destId="{0C0A08B1-6A4F-4EF5-82AC-B22D4E0ED3E2}" srcOrd="0" destOrd="0" parTransId="{3F68DB8C-47C5-4978-89DC-CE93A69BC308}" sibTransId="{91BBB8E1-77CB-48C7-A24C-244097FB72BD}"/>
    <dgm:cxn modelId="{2D141F1B-2082-45B7-90EB-654F41BFE86F}" type="presOf" srcId="{FB00A2FC-364B-43A4-88D8-A28B25386B0A}" destId="{9EEFE92B-C141-42DB-BF28-1B8666E1A7F2}" srcOrd="0" destOrd="0" presId="urn:microsoft.com/office/officeart/2005/8/layout/cycle2"/>
    <dgm:cxn modelId="{53560EA4-6F73-4116-8B40-E45ADA83EBEA}" type="presOf" srcId="{91BBB8E1-77CB-48C7-A24C-244097FB72BD}" destId="{789F04A2-FC20-403B-A5E8-949EC5568D68}" srcOrd="0" destOrd="0" presId="urn:microsoft.com/office/officeart/2005/8/layout/cycle2"/>
    <dgm:cxn modelId="{11A59A78-B574-4581-838B-C79D38D18767}" type="presOf" srcId="{D088948D-6839-4383-829C-34616ADA7DAE}" destId="{599E7D71-A798-4F80-86EB-F47CE87E3F2B}" srcOrd="0" destOrd="0" presId="urn:microsoft.com/office/officeart/2005/8/layout/cycle2"/>
    <dgm:cxn modelId="{8EF23408-A5CC-4830-ACAA-E72C5C5DF8CB}" type="presOf" srcId="{F557DED3-CA7E-43D3-9D5E-56F7DBCBD1E0}" destId="{BB5AA7E2-8CA3-4943-AABF-C50919FAC4AD}" srcOrd="1" destOrd="0" presId="urn:microsoft.com/office/officeart/2005/8/layout/cycle2"/>
    <dgm:cxn modelId="{1736886A-A537-43FC-8220-20FABCA3404C}" type="presOf" srcId="{91BBB8E1-77CB-48C7-A24C-244097FB72BD}" destId="{F5CE9C53-E8A2-4217-86B3-CEBD25AE247C}" srcOrd="1" destOrd="0" presId="urn:microsoft.com/office/officeart/2005/8/layout/cycle2"/>
    <dgm:cxn modelId="{729B73E0-9CF3-415B-8A73-B3168C4AB173}" type="presParOf" srcId="{91E6D245-3C87-4FAD-8B61-37B626E3735B}" destId="{1D8F7FC6-C9A4-4A10-BE1A-D488D456336D}" srcOrd="0" destOrd="0" presId="urn:microsoft.com/office/officeart/2005/8/layout/cycle2"/>
    <dgm:cxn modelId="{04374773-0D59-41DD-81B7-E0600F6CADF8}" type="presParOf" srcId="{91E6D245-3C87-4FAD-8B61-37B626E3735B}" destId="{789F04A2-FC20-403B-A5E8-949EC5568D68}" srcOrd="1" destOrd="0" presId="urn:microsoft.com/office/officeart/2005/8/layout/cycle2"/>
    <dgm:cxn modelId="{B331EF7E-42D9-4445-887F-AD5D12C6B59D}" type="presParOf" srcId="{789F04A2-FC20-403B-A5E8-949EC5568D68}" destId="{F5CE9C53-E8A2-4217-86B3-CEBD25AE247C}" srcOrd="0" destOrd="0" presId="urn:microsoft.com/office/officeart/2005/8/layout/cycle2"/>
    <dgm:cxn modelId="{29CDBD49-6FC0-4A61-86EA-89C5C47989C9}" type="presParOf" srcId="{91E6D245-3C87-4FAD-8B61-37B626E3735B}" destId="{63D87BFD-8638-4F78-A7F0-7091D4C802C6}" srcOrd="2" destOrd="0" presId="urn:microsoft.com/office/officeart/2005/8/layout/cycle2"/>
    <dgm:cxn modelId="{9FB38AD2-3EFE-4605-85A8-12D2447F1E81}" type="presParOf" srcId="{91E6D245-3C87-4FAD-8B61-37B626E3735B}" destId="{C6C54222-1B44-455B-B9D1-7CFDF67F8826}" srcOrd="3" destOrd="0" presId="urn:microsoft.com/office/officeart/2005/8/layout/cycle2"/>
    <dgm:cxn modelId="{CB78C425-79DF-4D30-9ECA-7058EEC6005F}" type="presParOf" srcId="{C6C54222-1B44-455B-B9D1-7CFDF67F8826}" destId="{BB5AA7E2-8CA3-4943-AABF-C50919FAC4AD}" srcOrd="0" destOrd="0" presId="urn:microsoft.com/office/officeart/2005/8/layout/cycle2"/>
    <dgm:cxn modelId="{55B61C97-DED6-43E5-83F7-A7793FA098F7}" type="presParOf" srcId="{91E6D245-3C87-4FAD-8B61-37B626E3735B}" destId="{9EEFE92B-C141-42DB-BF28-1B8666E1A7F2}" srcOrd="4" destOrd="0" presId="urn:microsoft.com/office/officeart/2005/8/layout/cycle2"/>
    <dgm:cxn modelId="{9DB0EA6B-DA4C-46B1-BBC1-9EB3FC1A1818}" type="presParOf" srcId="{91E6D245-3C87-4FAD-8B61-37B626E3735B}" destId="{599E7D71-A798-4F80-86EB-F47CE87E3F2B}" srcOrd="5" destOrd="0" presId="urn:microsoft.com/office/officeart/2005/8/layout/cycle2"/>
    <dgm:cxn modelId="{8372080D-7C78-4CEB-ABF8-637A5DEFA1BF}" type="presParOf" srcId="{599E7D71-A798-4F80-86EB-F47CE87E3F2B}" destId="{1B8B5B1C-6D3A-4DC6-B042-EFF1B341E024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8F7FC6-C9A4-4A10-BE1A-D488D456336D}">
      <dsp:nvSpPr>
        <dsp:cNvPr id="0" name=""/>
        <dsp:cNvSpPr/>
      </dsp:nvSpPr>
      <dsp:spPr>
        <a:xfrm>
          <a:off x="2157096" y="160"/>
          <a:ext cx="2010407" cy="201040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Where Project is </a:t>
          </a:r>
          <a:r>
            <a:rPr lang="en-US" sz="2000" b="1" kern="1200" dirty="0" smtClean="0">
              <a:solidFill>
                <a:srgbClr val="00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(Monitoring)</a:t>
          </a:r>
          <a:endParaRPr lang="en-US" sz="2000" b="1" kern="1200" dirty="0">
            <a:solidFill>
              <a:srgbClr val="00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451513" y="294577"/>
        <a:ext cx="1421573" cy="1421573"/>
      </dsp:txXfrm>
    </dsp:sp>
    <dsp:sp modelId="{789F04A2-FC20-403B-A5E8-949EC5568D68}">
      <dsp:nvSpPr>
        <dsp:cNvPr id="0" name=""/>
        <dsp:cNvSpPr/>
      </dsp:nvSpPr>
      <dsp:spPr>
        <a:xfrm rot="3600000">
          <a:off x="3642272" y="1959078"/>
          <a:ext cx="533049" cy="67851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solidFill>
            <a:schemeClr val="accent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900" kern="1200"/>
        </a:p>
      </dsp:txBody>
      <dsp:txXfrm>
        <a:off x="3682251" y="2025535"/>
        <a:ext cx="373134" cy="407108"/>
      </dsp:txXfrm>
    </dsp:sp>
    <dsp:sp modelId="{63D87BFD-8638-4F78-A7F0-7091D4C802C6}">
      <dsp:nvSpPr>
        <dsp:cNvPr id="0" name=""/>
        <dsp:cNvSpPr/>
      </dsp:nvSpPr>
      <dsp:spPr>
        <a:xfrm>
          <a:off x="3665176" y="2612232"/>
          <a:ext cx="2010407" cy="201040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Where the Project ought to be &amp; How much Variance </a:t>
          </a:r>
          <a:r>
            <a:rPr lang="en-US" sz="2000" b="1" kern="1200" dirty="0" smtClean="0">
              <a:solidFill>
                <a:srgbClr val="00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(Evaluation)</a:t>
          </a:r>
          <a:endParaRPr lang="en-US" sz="2000" b="1" kern="1200" dirty="0">
            <a:solidFill>
              <a:srgbClr val="00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959593" y="2906649"/>
        <a:ext cx="1421573" cy="1421573"/>
      </dsp:txXfrm>
    </dsp:sp>
    <dsp:sp modelId="{C6C54222-1B44-455B-B9D1-7CFDF67F8826}">
      <dsp:nvSpPr>
        <dsp:cNvPr id="0" name=""/>
        <dsp:cNvSpPr/>
      </dsp:nvSpPr>
      <dsp:spPr>
        <a:xfrm rot="10800000">
          <a:off x="2910861" y="3278179"/>
          <a:ext cx="533049" cy="67851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solidFill>
            <a:schemeClr val="accent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900" kern="1200"/>
        </a:p>
      </dsp:txBody>
      <dsp:txXfrm rot="10800000">
        <a:off x="3070776" y="3413881"/>
        <a:ext cx="373134" cy="407108"/>
      </dsp:txXfrm>
    </dsp:sp>
    <dsp:sp modelId="{9EEFE92B-C141-42DB-BF28-1B8666E1A7F2}">
      <dsp:nvSpPr>
        <dsp:cNvPr id="0" name=""/>
        <dsp:cNvSpPr/>
      </dsp:nvSpPr>
      <dsp:spPr>
        <a:xfrm>
          <a:off x="649015" y="2612232"/>
          <a:ext cx="2010407" cy="201040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How to bring Project back On Track </a:t>
          </a:r>
          <a:r>
            <a:rPr lang="en-US" sz="2000" b="1" kern="1200" dirty="0" smtClean="0">
              <a:solidFill>
                <a:srgbClr val="00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(Control)</a:t>
          </a:r>
          <a:endParaRPr lang="en-US" sz="2000" b="1" kern="1200" dirty="0">
            <a:solidFill>
              <a:srgbClr val="00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943432" y="2906649"/>
        <a:ext cx="1421573" cy="1421573"/>
      </dsp:txXfrm>
    </dsp:sp>
    <dsp:sp modelId="{599E7D71-A798-4F80-86EB-F47CE87E3F2B}">
      <dsp:nvSpPr>
        <dsp:cNvPr id="0" name=""/>
        <dsp:cNvSpPr/>
      </dsp:nvSpPr>
      <dsp:spPr>
        <a:xfrm rot="18000000">
          <a:off x="2134192" y="1985208"/>
          <a:ext cx="533049" cy="67851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solidFill>
            <a:schemeClr val="accent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900" kern="1200"/>
        </a:p>
      </dsp:txBody>
      <dsp:txXfrm>
        <a:off x="2174171" y="2190155"/>
        <a:ext cx="373134" cy="4071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D5CF10-2452-492F-BD90-80252FB2E8A4}" type="datetimeFigureOut">
              <a:rPr lang="en-US" smtClean="0"/>
              <a:t>1/31/2016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13396C-71A9-4879-B759-0F6755066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9111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6370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6370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6053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6370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7159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>
                <a:solidFill>
                  <a:prstClr val="black"/>
                </a:solidFill>
              </a:rPr>
              <a:pPr/>
              <a:t>15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44575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>
                <a:solidFill>
                  <a:prstClr val="black"/>
                </a:solidFill>
              </a:rPr>
              <a:pPr/>
              <a:t>16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66453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6370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6153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63708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6370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63708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6984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63708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60277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6370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5960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9604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6370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6370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6370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6370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637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252" y="6509992"/>
            <a:ext cx="1129748" cy="365125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MEhsanSaeed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MEhsanSaeed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6940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MEhsanSaeed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26314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MEhsanSaeed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73515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940" y="6502122"/>
            <a:ext cx="1066800" cy="365125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>
                <a:solidFill>
                  <a:prstClr val="black"/>
                </a:solidFill>
              </a:rPr>
              <a:t>MEhsanSaeed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1954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MEhsanSaeed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3076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MEhsanSaeed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48682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MEhsanSaeed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2064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MEhsanSaeed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7517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MEhsanSaeed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98283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MEhsanSaeed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77373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MEhsanSaeed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7066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1143000" cy="365125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MEhsanSaeed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MEhsanSaeed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77742" y="652190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MEhsanSaeed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77742" y="652190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310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533400"/>
            <a:ext cx="9144000" cy="533400"/>
          </a:xfrm>
        </p:spPr>
        <p:txBody>
          <a:bodyPr>
            <a:noAutofit/>
          </a:bodyPr>
          <a:lstStyle/>
          <a:p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Basics </a:t>
            </a:r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Monitoring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Evaluation &amp; Control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prstClr val="black"/>
                </a:solidFill>
              </a:rPr>
              <a:pPr/>
              <a:t>1</a:t>
            </a:fld>
            <a:endParaRPr lang="en-US" b="1" dirty="0">
              <a:solidFill>
                <a:prstClr val="black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676131" y="0"/>
            <a:ext cx="178555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prstClr val="black"/>
                </a:solidFill>
              </a:rPr>
              <a:t>MEC-1</a:t>
            </a:r>
            <a:endParaRPr lang="en-US" sz="3200" b="1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 rot="5400000">
            <a:off x="8069264" y="4808538"/>
            <a:ext cx="1752598" cy="365125"/>
          </a:xfrm>
        </p:spPr>
        <p:txBody>
          <a:bodyPr/>
          <a:lstStyle/>
          <a:p>
            <a:r>
              <a:rPr lang="en-US" dirty="0" err="1" smtClean="0">
                <a:solidFill>
                  <a:prstClr val="black">
                    <a:tint val="75000"/>
                  </a:prstClr>
                </a:solidFill>
              </a:rPr>
              <a:t>MEhsanSaeed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4846" y="1219311"/>
            <a:ext cx="8906977" cy="57400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buClr>
                <a:srgbClr val="FF0000"/>
              </a:buClr>
              <a:buSzPct val="65000"/>
            </a:pPr>
            <a:r>
              <a:rPr lang="en-US" sz="2400" u="sng" dirty="0" smtClean="0">
                <a:solidFill>
                  <a:prstClr val="black"/>
                </a:solidFill>
              </a:rPr>
              <a:t>Outline</a:t>
            </a:r>
          </a:p>
          <a:p>
            <a:pPr marL="234950" indent="-234950">
              <a:spcBef>
                <a:spcPts val="6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400" dirty="0" smtClean="0">
                <a:solidFill>
                  <a:prstClr val="black"/>
                </a:solidFill>
              </a:rPr>
              <a:t>Relationship </a:t>
            </a:r>
            <a:r>
              <a:rPr lang="en-US" sz="2400" dirty="0">
                <a:solidFill>
                  <a:prstClr val="black"/>
                </a:solidFill>
              </a:rPr>
              <a:t>between Monitoring, Evaluation &amp; </a:t>
            </a:r>
            <a:r>
              <a:rPr lang="en-US" sz="2400" dirty="0" smtClean="0">
                <a:solidFill>
                  <a:prstClr val="black"/>
                </a:solidFill>
              </a:rPr>
              <a:t>Control (MEC)</a:t>
            </a:r>
            <a:endParaRPr lang="en-US" sz="2400" dirty="0">
              <a:solidFill>
                <a:prstClr val="black"/>
              </a:solidFill>
            </a:endParaRPr>
          </a:p>
          <a:p>
            <a:pPr marL="234950" indent="-234950">
              <a:spcBef>
                <a:spcPts val="6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400" dirty="0" smtClean="0">
                <a:solidFill>
                  <a:prstClr val="black"/>
                </a:solidFill>
              </a:rPr>
              <a:t>How MEC differs from </a:t>
            </a:r>
            <a:r>
              <a:rPr lang="en-US" sz="2400" dirty="0" smtClean="0">
                <a:solidFill>
                  <a:prstClr val="black"/>
                </a:solidFill>
              </a:rPr>
              <a:t>Quality Management</a:t>
            </a:r>
            <a:endParaRPr lang="en-US" sz="2400" dirty="0" smtClean="0">
              <a:solidFill>
                <a:prstClr val="black"/>
              </a:solidFill>
            </a:endParaRPr>
          </a:p>
          <a:p>
            <a:pPr marL="234950" indent="-234950">
              <a:spcBef>
                <a:spcPts val="6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400" dirty="0" smtClean="0">
                <a:solidFill>
                  <a:prstClr val="black"/>
                </a:solidFill>
              </a:rPr>
              <a:t>Control </a:t>
            </a:r>
            <a:r>
              <a:rPr lang="en-US" sz="2400" dirty="0">
                <a:solidFill>
                  <a:prstClr val="black"/>
                </a:solidFill>
              </a:rPr>
              <a:t>interventions: Preventive Action, Correction, Defect Repair, Corrective Action &amp; Rework.</a:t>
            </a:r>
          </a:p>
          <a:p>
            <a:pPr marL="234950" indent="-234950">
              <a:spcBef>
                <a:spcPts val="6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400" dirty="0" smtClean="0">
                <a:solidFill>
                  <a:prstClr val="black"/>
                </a:solidFill>
              </a:rPr>
              <a:t>Importance </a:t>
            </a:r>
            <a:r>
              <a:rPr lang="en-US" sz="2400" dirty="0">
                <a:solidFill>
                  <a:prstClr val="black"/>
                </a:solidFill>
              </a:rPr>
              <a:t>of MEC. </a:t>
            </a:r>
          </a:p>
          <a:p>
            <a:pPr marL="234950" indent="-234950">
              <a:spcBef>
                <a:spcPts val="6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400" dirty="0" smtClean="0">
                <a:solidFill>
                  <a:prstClr val="black"/>
                </a:solidFill>
              </a:rPr>
              <a:t>MEC </a:t>
            </a:r>
            <a:r>
              <a:rPr lang="en-US" sz="2400" dirty="0">
                <a:solidFill>
                  <a:prstClr val="black"/>
                </a:solidFill>
              </a:rPr>
              <a:t>processes in the PMI perspective.</a:t>
            </a:r>
          </a:p>
          <a:p>
            <a:pPr marL="234950" indent="-234950">
              <a:spcBef>
                <a:spcPts val="6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400" dirty="0" smtClean="0">
                <a:solidFill>
                  <a:prstClr val="black"/>
                </a:solidFill>
              </a:rPr>
              <a:t>Relationship </a:t>
            </a:r>
            <a:r>
              <a:rPr lang="en-US" sz="2400" dirty="0">
                <a:solidFill>
                  <a:prstClr val="black"/>
                </a:solidFill>
              </a:rPr>
              <a:t>between WPD, WPI and WPR.</a:t>
            </a:r>
          </a:p>
          <a:p>
            <a:pPr marL="234950" indent="-234950">
              <a:spcBef>
                <a:spcPts val="6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400" dirty="0" smtClean="0">
                <a:solidFill>
                  <a:prstClr val="black"/>
                </a:solidFill>
              </a:rPr>
              <a:t>General </a:t>
            </a:r>
            <a:r>
              <a:rPr lang="en-US" sz="2400" dirty="0">
                <a:solidFill>
                  <a:prstClr val="black"/>
                </a:solidFill>
              </a:rPr>
              <a:t>ITTO model of MEC processes in </a:t>
            </a:r>
            <a:r>
              <a:rPr lang="en-US" sz="2400" dirty="0" err="1" smtClean="0">
                <a:solidFill>
                  <a:prstClr val="black"/>
                </a:solidFill>
              </a:rPr>
              <a:t>PMBoK</a:t>
            </a:r>
            <a:r>
              <a:rPr lang="en-US" sz="2400" dirty="0" smtClean="0">
                <a:solidFill>
                  <a:prstClr val="black"/>
                </a:solidFill>
              </a:rPr>
              <a:t>.</a:t>
            </a:r>
            <a:endParaRPr lang="en-US" sz="2400" dirty="0">
              <a:solidFill>
                <a:prstClr val="black"/>
              </a:solidFill>
            </a:endParaRPr>
          </a:p>
          <a:p>
            <a:pPr>
              <a:spcBef>
                <a:spcPts val="600"/>
              </a:spcBef>
              <a:buClr>
                <a:srgbClr val="FF0000"/>
              </a:buClr>
              <a:buSzPct val="65000"/>
            </a:pPr>
            <a:r>
              <a:rPr lang="en-US" sz="2400" u="sng" dirty="0" smtClean="0">
                <a:solidFill>
                  <a:prstClr val="black"/>
                </a:solidFill>
              </a:rPr>
              <a:t>Readings</a:t>
            </a:r>
            <a:endParaRPr lang="en-US" sz="2400" u="sng" dirty="0" smtClean="0">
              <a:solidFill>
                <a:prstClr val="black"/>
              </a:solidFill>
            </a:endParaRPr>
          </a:p>
          <a:p>
            <a:pPr marL="234950" indent="-234950">
              <a:spcBef>
                <a:spcPts val="6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fr-FR" sz="2400" dirty="0" err="1" smtClean="0">
                <a:solidFill>
                  <a:prstClr val="black"/>
                </a:solidFill>
              </a:rPr>
              <a:t>PMBoK</a:t>
            </a:r>
            <a:r>
              <a:rPr lang="fr-FR" sz="2400" dirty="0" smtClean="0">
                <a:solidFill>
                  <a:prstClr val="black"/>
                </a:solidFill>
              </a:rPr>
              <a:t>, </a:t>
            </a:r>
            <a:r>
              <a:rPr lang="fr-FR" sz="2400" dirty="0">
                <a:solidFill>
                  <a:prstClr val="black"/>
                </a:solidFill>
              </a:rPr>
              <a:t>pages 47-59, 81 &amp; 466-467.</a:t>
            </a:r>
          </a:p>
          <a:p>
            <a:pPr marL="234950" indent="-234950">
              <a:spcBef>
                <a:spcPts val="6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fr-FR" sz="2400" dirty="0" smtClean="0">
                <a:solidFill>
                  <a:prstClr val="black"/>
                </a:solidFill>
              </a:rPr>
              <a:t>Rita</a:t>
            </a:r>
            <a:r>
              <a:rPr lang="fr-FR" sz="2400" dirty="0">
                <a:solidFill>
                  <a:prstClr val="black"/>
                </a:solidFill>
              </a:rPr>
              <a:t>, pages 35-36, 83-90 &amp; </a:t>
            </a:r>
            <a:r>
              <a:rPr lang="fr-FR" sz="2400" dirty="0" smtClean="0">
                <a:solidFill>
                  <a:prstClr val="black"/>
                </a:solidFill>
              </a:rPr>
              <a:t>134-137.</a:t>
            </a:r>
            <a:endParaRPr lang="fr-FR" sz="2400" dirty="0">
              <a:solidFill>
                <a:prstClr val="black"/>
              </a:solidFill>
            </a:endParaRPr>
          </a:p>
          <a:p>
            <a:pPr marL="234950" indent="-234950">
              <a:spcBef>
                <a:spcPts val="6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400" dirty="0" smtClean="0">
                <a:solidFill>
                  <a:prstClr val="black"/>
                </a:solidFill>
              </a:rPr>
              <a:t>Lecture Notes.</a:t>
            </a:r>
            <a:endParaRPr lang="en-US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8953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" y="-67235"/>
            <a:ext cx="9089201" cy="633008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Control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Interventions – 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Corrective Action … 1/2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10</a:t>
            </a:fld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9325" y="742900"/>
            <a:ext cx="8756075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b="1" dirty="0" smtClean="0"/>
              <a:t>Corrective action</a:t>
            </a:r>
            <a:r>
              <a:rPr lang="en-US" sz="2800" dirty="0" smtClean="0"/>
              <a:t>   is an </a:t>
            </a:r>
            <a:r>
              <a:rPr lang="en-US" sz="2800" dirty="0"/>
              <a:t>intentional activity </a:t>
            </a:r>
            <a:r>
              <a:rPr lang="en-US" sz="2800" dirty="0" smtClean="0"/>
              <a:t>that:</a:t>
            </a:r>
          </a:p>
          <a:p>
            <a:pPr marL="463550" lvl="1" indent="-231775">
              <a:spcBef>
                <a:spcPts val="1200"/>
              </a:spcBef>
              <a:buClr>
                <a:srgbClr val="FF0000"/>
              </a:buClr>
              <a:buSzPct val="100000"/>
              <a:buFontTx/>
              <a:buChar char="-"/>
            </a:pPr>
            <a:r>
              <a:rPr lang="en-US" sz="2800" dirty="0"/>
              <a:t>Corrects the error/non-conformity and realigns the performance of the project work with the project management plan (</a:t>
            </a:r>
            <a:r>
              <a:rPr lang="en-US" sz="2800" dirty="0" smtClean="0"/>
              <a:t>baselines)</a:t>
            </a:r>
          </a:p>
          <a:p>
            <a:pPr marL="463550" lvl="1" indent="-231775">
              <a:spcBef>
                <a:spcPts val="1200"/>
              </a:spcBef>
              <a:buClr>
                <a:srgbClr val="FF0000"/>
              </a:buClr>
              <a:buSzPct val="100000"/>
              <a:buFontTx/>
              <a:buChar char="-"/>
            </a:pPr>
            <a:r>
              <a:rPr lang="en-US" sz="2800" dirty="0" smtClean="0"/>
              <a:t>Ensures that the error/con-conformity will not recur, through root cause analysis of the </a:t>
            </a:r>
            <a:r>
              <a:rPr lang="en-US" sz="2800" dirty="0"/>
              <a:t>error/non-conformity</a:t>
            </a:r>
          </a:p>
          <a:p>
            <a:pPr marL="231775">
              <a:spcBef>
                <a:spcPts val="1200"/>
              </a:spcBef>
              <a:buClr>
                <a:srgbClr val="FF0000"/>
              </a:buClr>
              <a:buSzPct val="65000"/>
            </a:pPr>
            <a:r>
              <a:rPr lang="en-US" sz="2800" u="sng" dirty="0" smtClean="0"/>
              <a:t>Example</a:t>
            </a:r>
          </a:p>
          <a:p>
            <a:pPr marL="231775" lvl="1">
              <a:spcBef>
                <a:spcPts val="1200"/>
              </a:spcBef>
              <a:buClr>
                <a:srgbClr val="FF0000"/>
              </a:buClr>
              <a:buSzPct val="100000"/>
            </a:pPr>
            <a:r>
              <a:rPr lang="en-US" sz="2800" dirty="0" smtClean="0"/>
              <a:t>A component coming off a production line fails QC; another component does the same; root cause analysis suggests inadequate curing time; proper curing time is the corrective action</a:t>
            </a:r>
            <a:endParaRPr lang="en-US" sz="2800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-13855" y="533400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9464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2" y="-138953"/>
            <a:ext cx="9089201" cy="76200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Control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Interventions – 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Corrective Action … 2/2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11</a:t>
            </a:fld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9325" y="775930"/>
            <a:ext cx="8679875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/>
              <a:t>Corrective Action is a reactive process</a:t>
            </a:r>
          </a:p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 smtClean="0"/>
              <a:t>Generally, Corrective Actions are undertaken to adjust performance within the existing project Baselines and do not change them.</a:t>
            </a:r>
          </a:p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 smtClean="0"/>
              <a:t>All Corrective actions are reviewed and approved/ rejected by the Perform Integrated Change Control process, as Approved/Rejected Changes</a:t>
            </a:r>
          </a:p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 smtClean="0"/>
              <a:t>Those Corrective actions which affect the PMP, project Baselines, policies, procedures, charter, contracts, SOW etc require approval of the CCB or the Sponsor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-13855" y="573742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40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2" y="-138953"/>
            <a:ext cx="9219598" cy="762000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Differentiating Correction &amp; Corrective Action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12</a:t>
            </a:fld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9325" y="775930"/>
            <a:ext cx="8679875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 smtClean="0"/>
              <a:t>Scenario</a:t>
            </a:r>
            <a:r>
              <a:rPr lang="en-US" sz="2800" dirty="0"/>
              <a:t>: Car Production PDI</a:t>
            </a:r>
            <a:endParaRPr lang="en-US" sz="2800" dirty="0" smtClean="0"/>
          </a:p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 smtClean="0"/>
              <a:t>Problem: </a:t>
            </a:r>
            <a:r>
              <a:rPr lang="en-US" sz="2800" dirty="0"/>
              <a:t>AC of one car not working (no gas</a:t>
            </a:r>
            <a:r>
              <a:rPr lang="en-US" sz="2800" dirty="0" smtClean="0"/>
              <a:t>)</a:t>
            </a:r>
          </a:p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 smtClean="0"/>
              <a:t>Fill the gas (</a:t>
            </a:r>
            <a:r>
              <a:rPr lang="en-US" sz="2800" i="1" dirty="0">
                <a:solidFill>
                  <a:srgbClr val="0000FF"/>
                </a:solidFill>
              </a:rPr>
              <a:t>correction</a:t>
            </a:r>
            <a:r>
              <a:rPr lang="en-US" sz="2800" dirty="0" smtClean="0"/>
              <a:t>)</a:t>
            </a:r>
          </a:p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 smtClean="0"/>
              <a:t>Why no </a:t>
            </a:r>
            <a:r>
              <a:rPr lang="en-US" sz="2800" dirty="0"/>
              <a:t>gas (RCA</a:t>
            </a:r>
            <a:r>
              <a:rPr lang="en-US" sz="2800" dirty="0" smtClean="0"/>
              <a:t>)?</a:t>
            </a:r>
          </a:p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 smtClean="0"/>
              <a:t>Leaky valve</a:t>
            </a:r>
          </a:p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 smtClean="0"/>
              <a:t>Replace leaky </a:t>
            </a:r>
            <a:r>
              <a:rPr lang="en-US" sz="2800" dirty="0"/>
              <a:t>valve (</a:t>
            </a:r>
            <a:r>
              <a:rPr lang="en-US" sz="2800" i="1" dirty="0">
                <a:solidFill>
                  <a:srgbClr val="0000FF"/>
                </a:solidFill>
              </a:rPr>
              <a:t>corrective action</a:t>
            </a:r>
            <a:r>
              <a:rPr lang="en-US" sz="2800" dirty="0" smtClean="0"/>
              <a:t>)</a:t>
            </a:r>
          </a:p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 smtClean="0"/>
              <a:t>Result: Car ACs clearing PDIs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-13855" y="573742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124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2" y="0"/>
            <a:ext cx="9089201" cy="537045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Control Interventions – Preventive Action … 1/2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13</a:t>
            </a:fld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9325" y="762000"/>
            <a:ext cx="8679875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b="1" dirty="0" smtClean="0"/>
              <a:t>Preventive Action </a:t>
            </a:r>
            <a:r>
              <a:rPr lang="en-US" sz="2800" dirty="0" smtClean="0"/>
              <a:t>is an intentional activity that ensures the future performance of the project work is aligned with the project management plan </a:t>
            </a:r>
          </a:p>
          <a:p>
            <a:pPr marL="287338">
              <a:spcBef>
                <a:spcPts val="1200"/>
              </a:spcBef>
              <a:buClr>
                <a:srgbClr val="FF0000"/>
              </a:buClr>
              <a:buSzPct val="65000"/>
            </a:pPr>
            <a:r>
              <a:rPr lang="en-US" sz="2800" u="sng" dirty="0" smtClean="0"/>
              <a:t>Examples</a:t>
            </a:r>
            <a:r>
              <a:rPr lang="en-US" sz="2800" dirty="0" smtClean="0"/>
              <a:t>  </a:t>
            </a:r>
          </a:p>
          <a:p>
            <a:pPr marL="519113" indent="-231775">
              <a:spcBef>
                <a:spcPts val="1200"/>
              </a:spcBef>
              <a:buClr>
                <a:srgbClr val="FF0000"/>
              </a:buClr>
              <a:buSzPct val="100000"/>
              <a:buFontTx/>
              <a:buChar char="-"/>
            </a:pPr>
            <a:r>
              <a:rPr lang="en-US" sz="2800" dirty="0" smtClean="0"/>
              <a:t>Stocking building material in anticipation of price hike after budget.  This action will contribute to keeping the Project Cost within budget</a:t>
            </a:r>
          </a:p>
          <a:p>
            <a:pPr marL="519113" indent="-231775">
              <a:spcBef>
                <a:spcPts val="1200"/>
              </a:spcBef>
              <a:buClr>
                <a:srgbClr val="FF0000"/>
              </a:buClr>
              <a:buSzPct val="100000"/>
              <a:buFontTx/>
              <a:buChar char="-"/>
            </a:pPr>
            <a:r>
              <a:rPr lang="en-US" sz="2800" dirty="0" smtClean="0"/>
              <a:t>Working overtime to prevent time loss to the impending monsoon rains. </a:t>
            </a:r>
            <a:r>
              <a:rPr lang="en-US" sz="2800" dirty="0"/>
              <a:t>This action will contribute to </a:t>
            </a:r>
            <a:r>
              <a:rPr lang="en-US" sz="2800" dirty="0" smtClean="0"/>
              <a:t>prevent the Project from slipping in schedule</a:t>
            </a:r>
            <a:endParaRPr lang="en-US" sz="2800" dirty="0"/>
          </a:p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/>
              <a:t>Preventive Action is a proactive process</a:t>
            </a:r>
            <a:endParaRPr lang="en-US" sz="2800" dirty="0" smtClean="0"/>
          </a:p>
        </p:txBody>
      </p:sp>
      <p:cxnSp>
        <p:nvCxnSpPr>
          <p:cNvPr id="8" name="Straight Connector 7"/>
          <p:cNvCxnSpPr/>
          <p:nvPr/>
        </p:nvCxnSpPr>
        <p:spPr>
          <a:xfrm>
            <a:off x="-13855" y="573742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970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2" y="0"/>
            <a:ext cx="9089201" cy="537045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Control Interventions – Preventive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Action … 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2/2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14</a:t>
            </a:fld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9325" y="762000"/>
            <a:ext cx="8679875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/>
              <a:t>Generally, </a:t>
            </a:r>
            <a:r>
              <a:rPr lang="en-US" sz="2800" dirty="0" smtClean="0"/>
              <a:t>Preventive </a:t>
            </a:r>
            <a:r>
              <a:rPr lang="en-US" sz="2800" dirty="0"/>
              <a:t>Actions are undertaken to adjust performance within the existing project Baselines and do not change </a:t>
            </a:r>
            <a:r>
              <a:rPr lang="en-US" sz="2800" dirty="0" smtClean="0"/>
              <a:t>them</a:t>
            </a:r>
            <a:endParaRPr lang="en-US" sz="2800" dirty="0"/>
          </a:p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/>
              <a:t>All </a:t>
            </a:r>
            <a:r>
              <a:rPr lang="en-US" sz="2800" dirty="0" smtClean="0"/>
              <a:t>Preventive actions </a:t>
            </a:r>
            <a:r>
              <a:rPr lang="en-US" sz="2800" dirty="0"/>
              <a:t>are reviewed and approved/ rejected by the Perform Integrated Change Control process, as Approved/Rejected Changes</a:t>
            </a:r>
          </a:p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/>
              <a:t>Those </a:t>
            </a:r>
            <a:r>
              <a:rPr lang="en-US" sz="2800" dirty="0" smtClean="0"/>
              <a:t>Preventive </a:t>
            </a:r>
            <a:r>
              <a:rPr lang="en-US" sz="2800" dirty="0"/>
              <a:t>actions which affect the PMP, project Baselines, policies, procedures, </a:t>
            </a:r>
            <a:r>
              <a:rPr lang="en-US" sz="2800" dirty="0" smtClean="0"/>
              <a:t>Charter, </a:t>
            </a:r>
            <a:r>
              <a:rPr lang="en-US" sz="2800" dirty="0"/>
              <a:t>contracts, SOW </a:t>
            </a:r>
            <a:r>
              <a:rPr lang="en-US" sz="2800" dirty="0" err="1"/>
              <a:t>etc</a:t>
            </a:r>
            <a:r>
              <a:rPr lang="en-US" sz="2800" dirty="0"/>
              <a:t> </a:t>
            </a:r>
            <a:r>
              <a:rPr lang="en-US" sz="2800" dirty="0" smtClean="0"/>
              <a:t>require </a:t>
            </a:r>
            <a:r>
              <a:rPr lang="en-US" sz="2800" dirty="0"/>
              <a:t>approval of the CCB or the </a:t>
            </a:r>
            <a:r>
              <a:rPr lang="en-US" sz="2800" dirty="0" smtClean="0"/>
              <a:t>Sponsor 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-13855" y="573742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1863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2" y="-138953"/>
            <a:ext cx="9089201" cy="76200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Control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Interventions – 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Rework (Defect Repair) … 1/2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prstClr val="black"/>
                </a:solidFill>
              </a:rPr>
              <a:pPr/>
              <a:t>15</a:t>
            </a:fld>
            <a:endParaRPr lang="en-US" b="1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9325" y="823582"/>
            <a:ext cx="8679875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b="1" dirty="0" smtClean="0">
                <a:solidFill>
                  <a:prstClr val="black"/>
                </a:solidFill>
              </a:rPr>
              <a:t>Rework</a:t>
            </a:r>
            <a:r>
              <a:rPr lang="en-US" sz="2800" dirty="0" smtClean="0">
                <a:solidFill>
                  <a:prstClr val="black"/>
                </a:solidFill>
              </a:rPr>
              <a:t>, is </a:t>
            </a:r>
            <a:r>
              <a:rPr lang="en-US" sz="2800" dirty="0">
                <a:solidFill>
                  <a:prstClr val="black"/>
                </a:solidFill>
              </a:rPr>
              <a:t>an intentional </a:t>
            </a:r>
            <a:r>
              <a:rPr lang="en-US" sz="2800" dirty="0" smtClean="0">
                <a:solidFill>
                  <a:prstClr val="black"/>
                </a:solidFill>
              </a:rPr>
              <a:t>activity to </a:t>
            </a:r>
            <a:r>
              <a:rPr lang="en-US" sz="2800" dirty="0">
                <a:solidFill>
                  <a:prstClr val="black"/>
                </a:solidFill>
              </a:rPr>
              <a:t>bring a defective or nonconforming </a:t>
            </a:r>
            <a:r>
              <a:rPr lang="en-US" sz="2800" dirty="0" smtClean="0">
                <a:solidFill>
                  <a:prstClr val="black"/>
                </a:solidFill>
              </a:rPr>
              <a:t>product, or product component </a:t>
            </a:r>
            <a:r>
              <a:rPr lang="en-US" sz="2800" dirty="0">
                <a:solidFill>
                  <a:prstClr val="black"/>
                </a:solidFill>
              </a:rPr>
              <a:t>into compliance with requirements </a:t>
            </a:r>
            <a:r>
              <a:rPr lang="en-US" sz="2800" dirty="0" smtClean="0">
                <a:solidFill>
                  <a:prstClr val="black"/>
                </a:solidFill>
              </a:rPr>
              <a:t>or Specifications, by </a:t>
            </a:r>
            <a:r>
              <a:rPr lang="en-US" sz="2800" u="sng" dirty="0" smtClean="0">
                <a:solidFill>
                  <a:prstClr val="black"/>
                </a:solidFill>
              </a:rPr>
              <a:t>modifying</a:t>
            </a:r>
            <a:r>
              <a:rPr lang="en-US" sz="2800" dirty="0" smtClean="0">
                <a:solidFill>
                  <a:prstClr val="black"/>
                </a:solidFill>
              </a:rPr>
              <a:t>, or </a:t>
            </a:r>
            <a:r>
              <a:rPr lang="en-US" sz="2800" u="sng" dirty="0" smtClean="0">
                <a:solidFill>
                  <a:prstClr val="black"/>
                </a:solidFill>
              </a:rPr>
              <a:t>redoing</a:t>
            </a:r>
            <a:r>
              <a:rPr lang="en-US" sz="2800" dirty="0" smtClean="0">
                <a:solidFill>
                  <a:prstClr val="black"/>
                </a:solidFill>
              </a:rPr>
              <a:t> the </a:t>
            </a:r>
            <a:r>
              <a:rPr lang="en-US" sz="2800" dirty="0">
                <a:solidFill>
                  <a:prstClr val="black"/>
                </a:solidFill>
              </a:rPr>
              <a:t>entire non-conforming product or product </a:t>
            </a:r>
            <a:r>
              <a:rPr lang="en-US" sz="2800" dirty="0" smtClean="0">
                <a:solidFill>
                  <a:prstClr val="black"/>
                </a:solidFill>
              </a:rPr>
              <a:t>component</a:t>
            </a:r>
            <a:endParaRPr lang="en-US" sz="2800" dirty="0">
              <a:solidFill>
                <a:prstClr val="black"/>
              </a:solidFill>
            </a:endParaRPr>
          </a:p>
          <a:p>
            <a:pPr>
              <a:spcBef>
                <a:spcPts val="1200"/>
              </a:spcBef>
              <a:buClr>
                <a:srgbClr val="FF0000"/>
              </a:buClr>
              <a:buSzPct val="65000"/>
            </a:pPr>
            <a:r>
              <a:rPr lang="en-US" sz="2800" u="sng" dirty="0" smtClean="0">
                <a:solidFill>
                  <a:prstClr val="black"/>
                </a:solidFill>
              </a:rPr>
              <a:t>Example</a:t>
            </a:r>
          </a:p>
          <a:p>
            <a:pPr marL="231775" lvl="1">
              <a:spcBef>
                <a:spcPts val="1200"/>
              </a:spcBef>
              <a:buClr>
                <a:srgbClr val="FF0000"/>
              </a:buClr>
              <a:buSzPct val="100000"/>
            </a:pPr>
            <a:r>
              <a:rPr lang="en-US" sz="2800" dirty="0" smtClean="0">
                <a:solidFill>
                  <a:prstClr val="black"/>
                </a:solidFill>
              </a:rPr>
              <a:t>A component coming off a production line is rejected by the QC; or is rejected by the Customer at Validate Scope for its failure to meet the scope</a:t>
            </a:r>
            <a:endParaRPr lang="en-US" sz="2800" dirty="0">
              <a:solidFill>
                <a:prstClr val="black"/>
              </a:solidFill>
            </a:endParaRPr>
          </a:p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 smtClean="0">
                <a:solidFill>
                  <a:prstClr val="black"/>
                </a:solidFill>
              </a:rPr>
              <a:t>Rework is </a:t>
            </a:r>
            <a:r>
              <a:rPr lang="en-US" sz="2800" dirty="0">
                <a:solidFill>
                  <a:prstClr val="black"/>
                </a:solidFill>
              </a:rPr>
              <a:t>a reactive </a:t>
            </a:r>
            <a:r>
              <a:rPr lang="en-US" sz="2800" dirty="0" smtClean="0">
                <a:solidFill>
                  <a:prstClr val="black"/>
                </a:solidFill>
              </a:rPr>
              <a:t>process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-13855" y="654424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MEhsanSaeed</a:t>
            </a: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2177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2" y="-138953"/>
            <a:ext cx="9089201" cy="76200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Control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Interventions – Rework (Defect Repair) 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 2/2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prstClr val="black"/>
                </a:solidFill>
              </a:rPr>
              <a:pPr/>
              <a:t>16</a:t>
            </a:fld>
            <a:endParaRPr lang="en-US" b="1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9325" y="775930"/>
            <a:ext cx="8679875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 smtClean="0">
                <a:solidFill>
                  <a:prstClr val="black"/>
                </a:solidFill>
              </a:rPr>
              <a:t>Generally, Rework entails reviewing the entire process, starting with design, resulting in a modification(s) and creates new baseline</a:t>
            </a:r>
          </a:p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 smtClean="0">
                <a:solidFill>
                  <a:prstClr val="black"/>
                </a:solidFill>
              </a:rPr>
              <a:t>Therefore, all Reworks are reviewed and approved/ rejected by the Perform Integrated Change Control process, as Approved/Rejected Changes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-13855" y="573742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MEhsanSaeed</a:t>
            </a: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8853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2" y="-105508"/>
            <a:ext cx="9089201" cy="76200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Why MEC? Importance of MEC … 1/3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17</a:t>
            </a:fld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9325" y="762000"/>
            <a:ext cx="8603675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 smtClean="0"/>
              <a:t>Monitoring &amp; </a:t>
            </a:r>
            <a:r>
              <a:rPr lang="en-US" sz="2800" dirty="0"/>
              <a:t>Controlling </a:t>
            </a:r>
            <a:r>
              <a:rPr lang="en-US" sz="2800" dirty="0" smtClean="0"/>
              <a:t>ascertains if the project is performing or tracking to the Baselines in the Proj Mgt Plan or if there are any Variances from the Baselines</a:t>
            </a:r>
          </a:p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 smtClean="0"/>
              <a:t>If there are Variances, the Monitoring &amp; Control Process generates Changes in the form of Corrections, Corrective Actions, Preventive Actions or Defect Repairs, to remove the Variances</a:t>
            </a:r>
            <a:endParaRPr lang="en-US" sz="2800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-13855" y="578224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4574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23" y="17584"/>
            <a:ext cx="9089201" cy="521727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Why MEC? Importance of MEC 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 2/3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18</a:t>
            </a:fld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9325" y="883740"/>
            <a:ext cx="860367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 smtClean="0"/>
              <a:t>Monitoring </a:t>
            </a:r>
            <a:r>
              <a:rPr lang="en-US" sz="2800" dirty="0"/>
              <a:t>and Controlling Process is </a:t>
            </a:r>
            <a:r>
              <a:rPr lang="en-US" sz="2800" dirty="0" smtClean="0"/>
              <a:t>a continuous process running in the “</a:t>
            </a:r>
            <a:r>
              <a:rPr lang="en-US" sz="2800" dirty="0"/>
              <a:t>background” </a:t>
            </a:r>
            <a:r>
              <a:rPr lang="en-US" sz="2800" dirty="0" smtClean="0"/>
              <a:t>of the other </a:t>
            </a:r>
            <a:r>
              <a:rPr lang="en-US" sz="2800" dirty="0"/>
              <a:t>four Process Groups </a:t>
            </a: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1670" y="2460812"/>
            <a:ext cx="6755487" cy="321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194538" y="5608458"/>
            <a:ext cx="27358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Ref: PMBOK Guide-5</a:t>
            </a:r>
            <a:r>
              <a:rPr lang="en-US" sz="1400" baseline="30000" dirty="0" smtClean="0"/>
              <a:t>th</a:t>
            </a:r>
            <a:r>
              <a:rPr lang="en-US" sz="1400" dirty="0" smtClean="0"/>
              <a:t> Ed (page 50)</a:t>
            </a:r>
            <a:endParaRPr lang="en-US" sz="1400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-13855" y="578225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031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0875"/>
            <a:ext cx="9089201" cy="504940"/>
          </a:xfrm>
        </p:spPr>
        <p:txBody>
          <a:bodyPr>
            <a:noAutofit/>
          </a:bodyPr>
          <a:lstStyle/>
          <a:p>
            <a:pPr algn="l"/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Why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MEC? Importance of 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MEC … 3/3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19</a:t>
            </a:fld>
            <a:endParaRPr lang="en-US" b="1" dirty="0">
              <a:solidFill>
                <a:schemeClr val="tx1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083274" y="1259021"/>
            <a:ext cx="6969212" cy="3441634"/>
            <a:chOff x="533401" y="2148204"/>
            <a:chExt cx="7669427" cy="3848037"/>
          </a:xfrm>
        </p:grpSpPr>
        <p:grpSp>
          <p:nvGrpSpPr>
            <p:cNvPr id="9" name="Group 8"/>
            <p:cNvGrpSpPr>
              <a:grpSpLocks noChangeAspect="1"/>
            </p:cNvGrpSpPr>
            <p:nvPr/>
          </p:nvGrpSpPr>
          <p:grpSpPr>
            <a:xfrm>
              <a:off x="919737" y="2148204"/>
              <a:ext cx="7283091" cy="3560622"/>
              <a:chOff x="90991" y="1491827"/>
              <a:chExt cx="8950037" cy="4375573"/>
            </a:xfrm>
          </p:grpSpPr>
          <p:grpSp>
            <p:nvGrpSpPr>
              <p:cNvPr id="6" name="Group 5"/>
              <p:cNvGrpSpPr/>
              <p:nvPr/>
            </p:nvGrpSpPr>
            <p:grpSpPr>
              <a:xfrm>
                <a:off x="90991" y="1491827"/>
                <a:ext cx="8950037" cy="4375573"/>
                <a:chOff x="90991" y="1491827"/>
                <a:chExt cx="8950037" cy="4375573"/>
              </a:xfrm>
            </p:grpSpPr>
            <p:pic>
              <p:nvPicPr>
                <p:cNvPr id="5123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4088" t="8388" r="2137" b="15716"/>
                <a:stretch/>
              </p:blipFill>
              <p:spPr bwMode="auto">
                <a:xfrm>
                  <a:off x="90991" y="1491827"/>
                  <a:ext cx="8950037" cy="437557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5" name="Freeform 4"/>
                <p:cNvSpPr/>
                <p:nvPr/>
              </p:nvSpPr>
              <p:spPr>
                <a:xfrm>
                  <a:off x="185351" y="4312508"/>
                  <a:ext cx="8550876" cy="1408670"/>
                </a:xfrm>
                <a:custGeom>
                  <a:avLst/>
                  <a:gdLst>
                    <a:gd name="connsiteX0" fmla="*/ 0 w 8550876"/>
                    <a:gd name="connsiteY0" fmla="*/ 1383957 h 1408670"/>
                    <a:gd name="connsiteX1" fmla="*/ 3422822 w 8550876"/>
                    <a:gd name="connsiteY1" fmla="*/ 160638 h 1408670"/>
                    <a:gd name="connsiteX2" fmla="*/ 3805881 w 8550876"/>
                    <a:gd name="connsiteY2" fmla="*/ 37070 h 1408670"/>
                    <a:gd name="connsiteX3" fmla="*/ 4238368 w 8550876"/>
                    <a:gd name="connsiteY3" fmla="*/ 0 h 1408670"/>
                    <a:gd name="connsiteX4" fmla="*/ 4609071 w 8550876"/>
                    <a:gd name="connsiteY4" fmla="*/ 12357 h 1408670"/>
                    <a:gd name="connsiteX5" fmla="*/ 5189838 w 8550876"/>
                    <a:gd name="connsiteY5" fmla="*/ 148281 h 1408670"/>
                    <a:gd name="connsiteX6" fmla="*/ 5881817 w 8550876"/>
                    <a:gd name="connsiteY6" fmla="*/ 481914 h 1408670"/>
                    <a:gd name="connsiteX7" fmla="*/ 6561438 w 8550876"/>
                    <a:gd name="connsiteY7" fmla="*/ 803189 h 1408670"/>
                    <a:gd name="connsiteX8" fmla="*/ 7710617 w 8550876"/>
                    <a:gd name="connsiteY8" fmla="*/ 1223319 h 1408670"/>
                    <a:gd name="connsiteX9" fmla="*/ 8550876 w 8550876"/>
                    <a:gd name="connsiteY9" fmla="*/ 1408670 h 1408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550876" h="1408670">
                      <a:moveTo>
                        <a:pt x="0" y="1383957"/>
                      </a:moveTo>
                      <a:lnTo>
                        <a:pt x="3422822" y="160638"/>
                      </a:lnTo>
                      <a:lnTo>
                        <a:pt x="3805881" y="37070"/>
                      </a:lnTo>
                      <a:lnTo>
                        <a:pt x="4238368" y="0"/>
                      </a:lnTo>
                      <a:lnTo>
                        <a:pt x="4609071" y="12357"/>
                      </a:lnTo>
                      <a:lnTo>
                        <a:pt x="5189838" y="148281"/>
                      </a:lnTo>
                      <a:lnTo>
                        <a:pt x="5881817" y="481914"/>
                      </a:lnTo>
                      <a:lnTo>
                        <a:pt x="6561438" y="803189"/>
                      </a:lnTo>
                      <a:lnTo>
                        <a:pt x="7710617" y="1223319"/>
                      </a:lnTo>
                      <a:lnTo>
                        <a:pt x="8550876" y="1408670"/>
                      </a:lnTo>
                    </a:path>
                  </a:pathLst>
                </a:custGeom>
                <a:no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8" name="Rectangle 7"/>
              <p:cNvSpPr/>
              <p:nvPr/>
            </p:nvSpPr>
            <p:spPr>
              <a:xfrm>
                <a:off x="5440843" y="1966013"/>
                <a:ext cx="1460793" cy="786581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4043877" y="5626909"/>
              <a:ext cx="6575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CC"/>
                  </a:solidFill>
                </a:rPr>
                <a:t>Time</a:t>
              </a:r>
              <a:endParaRPr lang="en-US" b="1" dirty="0">
                <a:solidFill>
                  <a:srgbClr val="0000CC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 rot="16200000">
              <a:off x="-679880" y="3727881"/>
              <a:ext cx="27958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CC"/>
                  </a:solidFill>
                </a:rPr>
                <a:t>Level of Process Interaction</a:t>
              </a:r>
              <a:endParaRPr lang="en-US" b="1" dirty="0">
                <a:solidFill>
                  <a:srgbClr val="0000CC"/>
                </a:solidFill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159325" y="695482"/>
            <a:ext cx="8679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 smtClean="0"/>
              <a:t>MEC spans the entire Project Life Cycle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33467" y="4783507"/>
            <a:ext cx="867987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 smtClean="0"/>
              <a:t>Forms part of All Knowledge Areas except HR where MEC manifested in the ‘Manage Project Team’ process</a:t>
            </a:r>
          </a:p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 smtClean="0"/>
              <a:t>Leads to Job Opportunities</a:t>
            </a:r>
          </a:p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 smtClean="0"/>
              <a:t>Worst Scoring Process Group on PMP Certification Exam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930407" y="4350613"/>
            <a:ext cx="27358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Ref: PMBOK Guide-5</a:t>
            </a:r>
            <a:r>
              <a:rPr lang="en-US" sz="1400" baseline="30000" dirty="0" smtClean="0"/>
              <a:t>th</a:t>
            </a:r>
            <a:r>
              <a:rPr lang="en-US" sz="1400" dirty="0" smtClean="0"/>
              <a:t> Ed (page 50)</a:t>
            </a:r>
            <a:endParaRPr lang="en-US" sz="1400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-13855" y="578224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 rot="16200000">
            <a:off x="8389937" y="2598737"/>
            <a:ext cx="1143000" cy="365125"/>
          </a:xfrm>
        </p:spPr>
        <p:txBody>
          <a:bodyPr/>
          <a:lstStyle/>
          <a:p>
            <a:r>
              <a:rPr lang="en-US" dirty="0" err="1" smtClean="0"/>
              <a:t>MEhsanSaeed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9256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2" y="0"/>
            <a:ext cx="9089201" cy="68580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What is Monitoring, Evaluation &amp; Control (MEC) in PM?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2</a:t>
            </a:fld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9325" y="838200"/>
            <a:ext cx="8679875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  <a:buClr>
                <a:srgbClr val="FF0000"/>
              </a:buClr>
              <a:buSzPct val="65000"/>
            </a:pPr>
            <a:r>
              <a:rPr lang="en-US" sz="2800" dirty="0" smtClean="0"/>
              <a:t>Monitoring , Evaluating and Controlling a Project means:</a:t>
            </a:r>
          </a:p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 smtClean="0"/>
              <a:t>Tracking the Project to see where it is             (Monitoring)</a:t>
            </a:r>
          </a:p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 smtClean="0"/>
              <a:t>Reviewing the Project to see where it ought to be and what, if any, is the Variance (Evaluating)</a:t>
            </a:r>
          </a:p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 smtClean="0"/>
              <a:t>Regulate the Project to bring it back on track (Controlling)</a:t>
            </a:r>
            <a:endParaRPr lang="en-US" sz="2800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-13855" y="654424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8344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23" y="-76200"/>
            <a:ext cx="9089201" cy="586473"/>
          </a:xfrm>
        </p:spPr>
        <p:txBody>
          <a:bodyPr>
            <a:noAutofit/>
          </a:bodyPr>
          <a:lstStyle/>
          <a:p>
            <a:pPr algn="l"/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MEC spanning Initiation &amp; Planning? How? 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20</a:t>
            </a:fld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723" y="685800"/>
            <a:ext cx="9132277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 smtClean="0"/>
              <a:t>Pre-Initiation:</a:t>
            </a:r>
          </a:p>
          <a:p>
            <a:pPr marL="234950">
              <a:spcBef>
                <a:spcPts val="1200"/>
              </a:spcBef>
              <a:buClr>
                <a:srgbClr val="FF0000"/>
              </a:buClr>
              <a:buSzPct val="65000"/>
            </a:pPr>
            <a:r>
              <a:rPr lang="en-US" sz="2800" dirty="0" smtClean="0"/>
              <a:t>- Business Case: Initial MEC &amp; Prioritisation by PMO</a:t>
            </a:r>
          </a:p>
          <a:p>
            <a:pPr marL="234950">
              <a:spcBef>
                <a:spcPts val="1200"/>
              </a:spcBef>
              <a:buClr>
                <a:srgbClr val="FF0000"/>
              </a:buClr>
              <a:buSzPct val="65000"/>
            </a:pPr>
            <a:r>
              <a:rPr lang="en-US" sz="2800" dirty="0" smtClean="0"/>
              <a:t>- Feasibility Study: MEC of Business Case</a:t>
            </a:r>
          </a:p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 smtClean="0"/>
              <a:t>Initiation:</a:t>
            </a:r>
          </a:p>
          <a:p>
            <a:pPr marL="398463" indent="-223838">
              <a:spcBef>
                <a:spcPts val="1200"/>
              </a:spcBef>
              <a:buClr>
                <a:schemeClr val="tx1"/>
              </a:buClr>
              <a:buSzPct val="85000"/>
            </a:pPr>
            <a:r>
              <a:rPr lang="en-US" sz="2800" dirty="0"/>
              <a:t>- </a:t>
            </a:r>
            <a:r>
              <a:rPr lang="en-US" sz="2800" dirty="0" smtClean="0"/>
              <a:t>Charter </a:t>
            </a:r>
            <a:r>
              <a:rPr lang="en-US" sz="2800" dirty="0"/>
              <a:t>&amp; Stakeholder Register: Drafts </a:t>
            </a:r>
            <a:r>
              <a:rPr lang="en-US" sz="2800" dirty="0" err="1"/>
              <a:t>MECed</a:t>
            </a:r>
            <a:r>
              <a:rPr lang="en-US" sz="2800" dirty="0"/>
              <a:t> by Quality </a:t>
            </a:r>
            <a:r>
              <a:rPr lang="en-US" sz="2800" dirty="0" err="1"/>
              <a:t>Dept</a:t>
            </a:r>
            <a:r>
              <a:rPr lang="en-US" sz="2800" dirty="0"/>
              <a:t> for Format, Content, Accuracy </a:t>
            </a:r>
            <a:r>
              <a:rPr lang="en-US" sz="2800" dirty="0" err="1" smtClean="0"/>
              <a:t>etc</a:t>
            </a:r>
            <a:endParaRPr lang="en-US" sz="2800" dirty="0" smtClean="0"/>
          </a:p>
          <a:p>
            <a:pPr marL="398463" indent="-223838">
              <a:spcBef>
                <a:spcPts val="1200"/>
              </a:spcBef>
              <a:buClr>
                <a:schemeClr val="tx1"/>
              </a:buClr>
              <a:buSzPct val="85000"/>
            </a:pPr>
            <a:r>
              <a:rPr lang="en-US" sz="2800" dirty="0"/>
              <a:t>- </a:t>
            </a:r>
            <a:r>
              <a:rPr lang="en-US" sz="2800" dirty="0" smtClean="0"/>
              <a:t>Completion of Stakeholder Register in terms of </a:t>
            </a:r>
            <a:r>
              <a:rPr lang="en-US" sz="2800" dirty="0"/>
              <a:t>Influence</a:t>
            </a:r>
            <a:r>
              <a:rPr lang="en-US" sz="2800" dirty="0" smtClean="0"/>
              <a:t> &amp; Interest, and handling Strategies in itself a MEC process</a:t>
            </a:r>
          </a:p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 smtClean="0"/>
              <a:t>Planning: All Project Plans </a:t>
            </a:r>
            <a:r>
              <a:rPr lang="en-US" sz="2800" dirty="0" err="1" smtClean="0"/>
              <a:t>MECed</a:t>
            </a:r>
            <a:r>
              <a:rPr lang="en-US" sz="2800" dirty="0" smtClean="0"/>
              <a:t> by Quality Dept for Format, Content, Accuracy </a:t>
            </a:r>
            <a:r>
              <a:rPr lang="en-US" sz="2800" dirty="0" err="1" smtClean="0"/>
              <a:t>etc</a:t>
            </a:r>
            <a:r>
              <a:rPr lang="en-US" sz="2800" dirty="0" smtClean="0"/>
              <a:t> &amp; endorsed/checked/ assured/counter-signed by a relevant Functional Manager/ Chief Officer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-13855" y="578224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5400000" flipH="1">
            <a:off x="8389937" y="5181600"/>
            <a:ext cx="1143000" cy="365125"/>
          </a:xfrm>
        </p:spPr>
        <p:txBody>
          <a:bodyPr/>
          <a:lstStyle/>
          <a:p>
            <a:r>
              <a:rPr lang="en-US" dirty="0" err="1" smtClean="0"/>
              <a:t>MEhsanSaeed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2581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nx.org/resources/33b0c0ea78b9a46c50c408d562295a67/Fig2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36386"/>
          <a:stretch/>
        </p:blipFill>
        <p:spPr bwMode="auto">
          <a:xfrm>
            <a:off x="3077205" y="2667000"/>
            <a:ext cx="3697845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://cnx.org/resources/33b0c0ea78b9a46c50c408d562295a67/Fig2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52"/>
          <a:stretch/>
        </p:blipFill>
        <p:spPr bwMode="auto">
          <a:xfrm>
            <a:off x="6783090" y="2667000"/>
            <a:ext cx="2124466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96" y="0"/>
            <a:ext cx="9089201" cy="533400"/>
          </a:xfrm>
        </p:spPr>
        <p:txBody>
          <a:bodyPr>
            <a:noAutofit/>
          </a:bodyPr>
          <a:lstStyle/>
          <a:p>
            <a:pPr algn="l"/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Ignoring MEC is like burying your Head in Sand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21</a:t>
            </a:fld>
            <a:endParaRPr lang="en-US" b="1" dirty="0">
              <a:solidFill>
                <a:schemeClr val="tx1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231500" y="972275"/>
            <a:ext cx="2743200" cy="2743200"/>
            <a:chOff x="231500" y="972275"/>
            <a:chExt cx="2743200" cy="2743200"/>
          </a:xfrm>
        </p:grpSpPr>
        <p:pic>
          <p:nvPicPr>
            <p:cNvPr id="4" name="Picture 2" descr="Ostriches head in sand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1500" y="972275"/>
              <a:ext cx="2743200" cy="2743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 rot="20075709">
              <a:off x="1266774" y="1596891"/>
              <a:ext cx="873957" cy="5283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1700"/>
                </a:lnSpc>
              </a:pPr>
              <a:r>
                <a:rPr lang="en-US" sz="1600" b="1" dirty="0" smtClean="0">
                  <a:solidFill>
                    <a:schemeClr val="bg1"/>
                  </a:solidFill>
                  <a:latin typeface="Arial Narrow" pitchFamily="34" charset="0"/>
                </a:rPr>
                <a:t>Project</a:t>
              </a:r>
            </a:p>
            <a:p>
              <a:pPr algn="ctr">
                <a:lnSpc>
                  <a:spcPts val="1700"/>
                </a:lnSpc>
              </a:pPr>
              <a:r>
                <a:rPr lang="en-US" sz="1600" b="1" dirty="0" smtClean="0">
                  <a:solidFill>
                    <a:schemeClr val="bg1"/>
                  </a:solidFill>
                  <a:latin typeface="Arial Narrow" pitchFamily="34" charset="0"/>
                </a:rPr>
                <a:t>Manager</a:t>
              </a:r>
              <a:endParaRPr lang="en-US" sz="1600" b="1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cxnSp>
        <p:nvCxnSpPr>
          <p:cNvPr id="11" name="Straight Connector 10"/>
          <p:cNvCxnSpPr/>
          <p:nvPr/>
        </p:nvCxnSpPr>
        <p:spPr>
          <a:xfrm>
            <a:off x="-13855" y="654424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933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49" y="-121023"/>
            <a:ext cx="9089201" cy="762000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MEC in PMI Perspective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22</a:t>
            </a:fld>
            <a:endParaRPr lang="en-US" b="1" dirty="0">
              <a:solidFill>
                <a:schemeClr val="tx1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334638"/>
              </p:ext>
            </p:extLst>
          </p:nvPr>
        </p:nvGraphicFramePr>
        <p:xfrm>
          <a:off x="175843" y="515816"/>
          <a:ext cx="8458202" cy="577687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00202"/>
                <a:gridCol w="1371600"/>
                <a:gridCol w="1371600"/>
                <a:gridCol w="1371600"/>
                <a:gridCol w="1371600"/>
                <a:gridCol w="1371600"/>
              </a:tblGrid>
              <a:tr h="373839">
                <a:tc>
                  <a:txBody>
                    <a:bodyPr/>
                    <a:lstStyle/>
                    <a:p>
                      <a:pPr algn="r"/>
                      <a:r>
                        <a:rPr lang="en-US" b="1" dirty="0" smtClean="0"/>
                        <a:t>PG→</a:t>
                      </a:r>
                      <a:endParaRPr lang="en-US" b="1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Initiating</a:t>
                      </a:r>
                      <a:endParaRPr lang="en-US" sz="2000" b="1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Planning</a:t>
                      </a:r>
                      <a:endParaRPr lang="en-US" sz="2000" b="1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Executing</a:t>
                      </a:r>
                      <a:endParaRPr lang="en-US" sz="2000" b="1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FF0000"/>
                          </a:solidFill>
                        </a:rPr>
                        <a:t>M&amp;C</a:t>
                      </a:r>
                      <a:endParaRPr lang="en-US" sz="24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Closing</a:t>
                      </a:r>
                      <a:endParaRPr lang="en-US" sz="2000" b="1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383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/>
                        <a:t>KA↓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02920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Integration</a:t>
                      </a:r>
                      <a:endParaRPr 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</a:t>
                      </a:r>
                      <a:endParaRPr lang="en-US" b="1" dirty="0"/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</a:t>
                      </a:r>
                      <a:endParaRPr lang="en-US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</a:t>
                      </a:r>
                      <a:endParaRPr lang="en-US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2</a:t>
                      </a:r>
                      <a:endParaRPr lang="en-US" b="1" dirty="0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</a:t>
                      </a:r>
                      <a:endParaRPr lang="en-US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rgbClr val="FF00FF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Scope</a:t>
                      </a:r>
                      <a:endParaRPr 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</a:t>
                      </a:r>
                      <a:endParaRPr lang="en-US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2</a:t>
                      </a:r>
                      <a:endParaRPr lang="en-US" b="1" dirty="0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</a:tr>
              <a:tr h="502920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Time</a:t>
                      </a:r>
                      <a:endParaRPr 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6</a:t>
                      </a:r>
                      <a:endParaRPr lang="en-US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</a:t>
                      </a:r>
                      <a:endParaRPr lang="en-US" b="1" dirty="0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</a:tr>
              <a:tr h="502920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Cost</a:t>
                      </a:r>
                      <a:endParaRPr 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  <a:endParaRPr lang="en-US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</a:t>
                      </a:r>
                      <a:endParaRPr lang="en-US" b="1" dirty="0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</a:tr>
              <a:tr h="502920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Quality</a:t>
                      </a:r>
                      <a:endParaRPr 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</a:t>
                      </a:r>
                      <a:endParaRPr lang="en-US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</a:t>
                      </a:r>
                      <a:endParaRPr lang="en-US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</a:t>
                      </a:r>
                      <a:endParaRPr lang="en-US" b="1" dirty="0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</a:tr>
              <a:tr h="502920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HR</a:t>
                      </a:r>
                      <a:endParaRPr 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</a:t>
                      </a:r>
                      <a:endParaRPr lang="en-US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  <a:endParaRPr lang="en-US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</a:tr>
              <a:tr h="502920">
                <a:tc>
                  <a:txBody>
                    <a:bodyPr/>
                    <a:lstStyle/>
                    <a:p>
                      <a:r>
                        <a:rPr lang="en-US" sz="2000" b="1" dirty="0" err="1" smtClean="0"/>
                        <a:t>Comm</a:t>
                      </a:r>
                      <a:endParaRPr 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</a:t>
                      </a:r>
                      <a:endParaRPr lang="en-US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</a:t>
                      </a:r>
                      <a:endParaRPr lang="en-US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</a:t>
                      </a:r>
                      <a:endParaRPr lang="en-US" b="1" dirty="0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</a:tr>
              <a:tr h="502920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Risk</a:t>
                      </a:r>
                      <a:endParaRPr 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</a:t>
                      </a:r>
                      <a:endParaRPr lang="en-US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</a:t>
                      </a:r>
                      <a:endParaRPr lang="en-US" b="1" dirty="0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</a:tr>
              <a:tr h="502920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Procurement</a:t>
                      </a:r>
                      <a:endParaRPr 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</a:t>
                      </a:r>
                      <a:endParaRPr lang="en-US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</a:t>
                      </a:r>
                      <a:endParaRPr lang="en-US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</a:t>
                      </a:r>
                      <a:endParaRPr lang="en-US" b="1" dirty="0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</a:t>
                      </a:r>
                      <a:endParaRPr lang="en-US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rgbClr val="FF00FF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Stakeholder</a:t>
                      </a:r>
                      <a:endParaRPr 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</a:t>
                      </a:r>
                      <a:endParaRPr lang="en-US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</a:t>
                      </a:r>
                      <a:endParaRPr lang="en-US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</a:t>
                      </a:r>
                      <a:endParaRPr lang="en-US" b="1" dirty="0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2309445" y="6292318"/>
            <a:ext cx="5780942" cy="374617"/>
            <a:chOff x="2210861" y="6567810"/>
            <a:chExt cx="5780942" cy="374617"/>
          </a:xfrm>
        </p:grpSpPr>
        <p:sp>
          <p:nvSpPr>
            <p:cNvPr id="9" name="TextBox 8"/>
            <p:cNvSpPr txBox="1"/>
            <p:nvPr/>
          </p:nvSpPr>
          <p:spPr>
            <a:xfrm>
              <a:off x="4961167" y="6573095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8</a:t>
              </a:r>
              <a:endParaRPr lang="en-US" b="1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221047" y="6568388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11</a:t>
              </a:r>
              <a:endParaRPr lang="en-US" b="1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690117" y="6573039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2</a:t>
              </a:r>
              <a:endParaRPr lang="en-US" b="1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455986" y="6571939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24</a:t>
              </a:r>
              <a:endParaRPr lang="en-US" b="1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210861" y="6567810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2</a:t>
              </a:r>
              <a:endParaRPr lang="en-US" b="1" dirty="0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8622322" y="1312985"/>
            <a:ext cx="325132" cy="4906107"/>
            <a:chOff x="8458200" y="1312985"/>
            <a:chExt cx="325132" cy="4906107"/>
          </a:xfrm>
        </p:grpSpPr>
        <p:sp>
          <p:nvSpPr>
            <p:cNvPr id="15" name="TextBox 14"/>
            <p:cNvSpPr txBox="1"/>
            <p:nvPr/>
          </p:nvSpPr>
          <p:spPr>
            <a:xfrm>
              <a:off x="8477246" y="1312985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6</a:t>
              </a:r>
              <a:endParaRPr lang="en-US" b="1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8469923" y="1828744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6</a:t>
              </a:r>
              <a:endParaRPr lang="en-US" b="1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8477246" y="2327032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7</a:t>
              </a:r>
              <a:endParaRPr lang="en-US" b="1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8458200" y="2842791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4</a:t>
              </a:r>
              <a:endParaRPr lang="en-US" b="1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8477246" y="3335215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3</a:t>
              </a:r>
              <a:endParaRPr lang="en-US" b="1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8458200" y="3850974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4</a:t>
              </a:r>
              <a:endParaRPr lang="en-US" b="1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477246" y="4349262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3</a:t>
              </a:r>
              <a:endParaRPr lang="en-US" b="1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8481646" y="4865021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6</a:t>
              </a:r>
              <a:endParaRPr lang="en-US" b="1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8473037" y="5334001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4</a:t>
              </a:r>
              <a:endParaRPr lang="en-US" b="1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8477437" y="5849760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/>
                <a:t>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11780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49" y="0"/>
            <a:ext cx="9089201" cy="533400"/>
          </a:xfrm>
        </p:spPr>
        <p:txBody>
          <a:bodyPr>
            <a:noAutofit/>
          </a:bodyPr>
          <a:lstStyle/>
          <a:p>
            <a:pPr algn="l"/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MEC in PMI Perspective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23</a:t>
            </a:fld>
            <a:endParaRPr lang="en-US" b="1" dirty="0">
              <a:solidFill>
                <a:schemeClr val="tx1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483161"/>
              </p:ext>
            </p:extLst>
          </p:nvPr>
        </p:nvGraphicFramePr>
        <p:xfrm>
          <a:off x="304800" y="517555"/>
          <a:ext cx="8382000" cy="60356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11686"/>
                <a:gridCol w="6470314"/>
              </a:tblGrid>
              <a:tr h="706509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Integration</a:t>
                      </a:r>
                      <a:endParaRPr 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b="1" dirty="0" smtClean="0"/>
                        <a:t>1.  M&amp;C Proj</a:t>
                      </a:r>
                      <a:r>
                        <a:rPr lang="en-US" b="1" baseline="0" dirty="0" smtClean="0"/>
                        <a:t> Work</a:t>
                      </a:r>
                    </a:p>
                    <a:p>
                      <a:pPr algn="l"/>
                      <a:r>
                        <a:rPr lang="en-US" b="1" baseline="0" dirty="0" smtClean="0"/>
                        <a:t>2.  Perform Integrated Change Control</a:t>
                      </a:r>
                      <a:endParaRPr lang="en-US" b="1" dirty="0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</a:tr>
              <a:tr h="586132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Scope</a:t>
                      </a:r>
                      <a:endParaRPr 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42900" indent="-342900" algn="l">
                        <a:buAutoNum type="arabicPeriod" startAt="3"/>
                      </a:pPr>
                      <a:r>
                        <a:rPr lang="en-US" b="1" dirty="0" smtClean="0"/>
                        <a:t>Validate Scope</a:t>
                      </a:r>
                    </a:p>
                    <a:p>
                      <a:pPr marL="342900" indent="-342900" algn="l">
                        <a:buAutoNum type="arabicPeriod" startAt="3"/>
                      </a:pPr>
                      <a:r>
                        <a:rPr lang="en-US" b="1" dirty="0" smtClean="0"/>
                        <a:t>Control Scope</a:t>
                      </a:r>
                      <a:endParaRPr lang="en-US" b="1" dirty="0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</a:tr>
              <a:tr h="586132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Time</a:t>
                      </a:r>
                      <a:endParaRPr 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b="1" dirty="0" smtClean="0"/>
                        <a:t>5.  Control Schedule</a:t>
                      </a:r>
                      <a:endParaRPr lang="en-US" b="1" dirty="0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</a:tr>
              <a:tr h="586132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Cost</a:t>
                      </a:r>
                      <a:endParaRPr 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b="1" dirty="0" smtClean="0"/>
                        <a:t>6.  Control Costs</a:t>
                      </a:r>
                      <a:endParaRPr lang="en-US" b="1" dirty="0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</a:tr>
              <a:tr h="586132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Quality</a:t>
                      </a:r>
                      <a:endParaRPr 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b="1" dirty="0" smtClean="0"/>
                        <a:t>7.  Control</a:t>
                      </a:r>
                      <a:r>
                        <a:rPr lang="en-US" b="1" baseline="0" dirty="0" smtClean="0"/>
                        <a:t> Quality</a:t>
                      </a:r>
                      <a:endParaRPr lang="en-US" b="1" dirty="0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</a:tr>
              <a:tr h="586132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HR</a:t>
                      </a:r>
                      <a:endParaRPr 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US" b="1" dirty="0"/>
                    </a:p>
                  </a:txBody>
                  <a:tcPr anchor="ctr">
                    <a:noFill/>
                  </a:tcPr>
                </a:tc>
              </a:tr>
              <a:tr h="586132">
                <a:tc>
                  <a:txBody>
                    <a:bodyPr/>
                    <a:lstStyle/>
                    <a:p>
                      <a:r>
                        <a:rPr lang="en-US" sz="2000" b="1" dirty="0" err="1" smtClean="0"/>
                        <a:t>Comm</a:t>
                      </a:r>
                      <a:endParaRPr 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b="1" dirty="0" smtClean="0"/>
                        <a:t>8.  Control Communication</a:t>
                      </a:r>
                      <a:endParaRPr lang="en-US" b="1" dirty="0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</a:tr>
              <a:tr h="586132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Risk</a:t>
                      </a:r>
                      <a:endParaRPr 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b="1" dirty="0" smtClean="0"/>
                        <a:t>9.  Control</a:t>
                      </a:r>
                      <a:r>
                        <a:rPr lang="en-US" b="1" baseline="0" dirty="0" smtClean="0"/>
                        <a:t> Risks</a:t>
                      </a:r>
                      <a:endParaRPr lang="en-US" b="1" dirty="0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</a:tr>
              <a:tr h="586132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Procurement</a:t>
                      </a:r>
                      <a:endParaRPr 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b="1" dirty="0" smtClean="0"/>
                        <a:t>10.  Control Procurements</a:t>
                      </a:r>
                      <a:endParaRPr lang="en-US" b="1" dirty="0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</a:tr>
              <a:tr h="586132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Stakeholder</a:t>
                      </a:r>
                      <a:endParaRPr 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b="1" dirty="0" smtClean="0"/>
                        <a:t>11. Control</a:t>
                      </a:r>
                      <a:r>
                        <a:rPr lang="en-US" b="1" baseline="0" dirty="0" smtClean="0"/>
                        <a:t> Stakeholder Engagements</a:t>
                      </a:r>
                      <a:endParaRPr lang="en-US" b="1" dirty="0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376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2" y="0"/>
            <a:ext cx="9089201" cy="60960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Monitoring, Evaluation &amp; Control Data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24</a:t>
            </a:fld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3168" y="838200"/>
            <a:ext cx="7396831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/>
              <a:t>Work Performance </a:t>
            </a:r>
            <a:r>
              <a:rPr lang="en-US" sz="2800" dirty="0" smtClean="0"/>
              <a:t>Data (WPD)</a:t>
            </a:r>
          </a:p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 smtClean="0"/>
              <a:t>Work Performance Information</a:t>
            </a:r>
            <a:r>
              <a:rPr lang="en-US" sz="2800" dirty="0"/>
              <a:t> (</a:t>
            </a:r>
            <a:r>
              <a:rPr lang="en-US" sz="2800" dirty="0" smtClean="0"/>
              <a:t>WPI)</a:t>
            </a:r>
          </a:p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 smtClean="0"/>
              <a:t>Work </a:t>
            </a:r>
            <a:r>
              <a:rPr lang="en-US" sz="2800" dirty="0"/>
              <a:t>Performance Report (</a:t>
            </a:r>
            <a:r>
              <a:rPr lang="en-US" sz="2800" dirty="0" smtClean="0"/>
              <a:t>WPR)</a:t>
            </a:r>
            <a:endParaRPr lang="en-US" sz="2800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-13855" y="654424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019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43" y="-76200"/>
            <a:ext cx="9089201" cy="762000"/>
          </a:xfrm>
        </p:spPr>
        <p:txBody>
          <a:bodyPr>
            <a:normAutofit/>
          </a:bodyPr>
          <a:lstStyle/>
          <a:p>
            <a:pPr algn="l"/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WPD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25</a:t>
            </a:fld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3168" y="990600"/>
            <a:ext cx="8679875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 smtClean="0"/>
              <a:t>Raw observations &amp; </a:t>
            </a:r>
            <a:r>
              <a:rPr lang="en-US" sz="2800" dirty="0"/>
              <a:t>measurements identified during activities being performed </a:t>
            </a:r>
            <a:r>
              <a:rPr lang="en-US" sz="2800" dirty="0" smtClean="0"/>
              <a:t>to carry </a:t>
            </a:r>
            <a:r>
              <a:rPr lang="en-US" sz="2800" dirty="0"/>
              <a:t>out the project </a:t>
            </a:r>
            <a:r>
              <a:rPr lang="en-US" sz="2800" dirty="0" smtClean="0"/>
              <a:t>work </a:t>
            </a:r>
          </a:p>
          <a:p>
            <a:pPr marL="228600">
              <a:spcBef>
                <a:spcPts val="1200"/>
              </a:spcBef>
              <a:buClr>
                <a:srgbClr val="FF0000"/>
              </a:buClr>
              <a:buSzPct val="65000"/>
            </a:pPr>
            <a:r>
              <a:rPr lang="en-US" sz="2800" i="1" dirty="0" err="1" smtClean="0"/>
              <a:t>eg</a:t>
            </a:r>
            <a:r>
              <a:rPr lang="en-US" sz="2800" i="1" dirty="0" smtClean="0"/>
              <a:t> % work completed, Q &amp; Tech Performance Measure, Actual Costs, Actual Durations </a:t>
            </a:r>
            <a:r>
              <a:rPr lang="en-US" sz="2800" i="1" dirty="0" err="1" smtClean="0"/>
              <a:t>etc</a:t>
            </a:r>
            <a:endParaRPr lang="en-US" sz="2800" dirty="0"/>
          </a:p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 smtClean="0"/>
              <a:t>Manifestation of MONITORING</a:t>
            </a:r>
          </a:p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 smtClean="0"/>
              <a:t>Produced </a:t>
            </a:r>
            <a:r>
              <a:rPr lang="en-US" sz="2800" dirty="0"/>
              <a:t>by </a:t>
            </a:r>
            <a:r>
              <a:rPr lang="en-US" sz="2800" dirty="0" smtClean="0"/>
              <a:t>the </a:t>
            </a:r>
            <a:r>
              <a:rPr lang="en-US" sz="2800" i="1" dirty="0" smtClean="0"/>
              <a:t>Direct </a:t>
            </a:r>
            <a:r>
              <a:rPr lang="en-US" sz="2800" i="1" dirty="0"/>
              <a:t>&amp; Manage </a:t>
            </a:r>
            <a:r>
              <a:rPr lang="en-US" sz="2800" i="1" dirty="0" smtClean="0"/>
              <a:t>Project Work</a:t>
            </a:r>
            <a:r>
              <a:rPr lang="en-US" sz="2800" dirty="0" smtClean="0"/>
              <a:t> process</a:t>
            </a:r>
          </a:p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 smtClean="0"/>
              <a:t>Goes to the Respective Monitoring &amp; Control process</a:t>
            </a:r>
            <a:endParaRPr lang="en-US" sz="2800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-13855" y="654424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095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43" y="-76200"/>
            <a:ext cx="9089201" cy="762000"/>
          </a:xfrm>
        </p:spPr>
        <p:txBody>
          <a:bodyPr>
            <a:normAutofit/>
          </a:bodyPr>
          <a:lstStyle/>
          <a:p>
            <a:pPr algn="l"/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WPI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26</a:t>
            </a:fld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3168" y="970002"/>
            <a:ext cx="8679875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 smtClean="0"/>
              <a:t>Performance Data collected </a:t>
            </a:r>
            <a:r>
              <a:rPr lang="en-US" sz="2800" dirty="0"/>
              <a:t>from </a:t>
            </a:r>
            <a:r>
              <a:rPr lang="en-US" sz="2800" dirty="0" smtClean="0"/>
              <a:t>the central Direct &amp; Manage Project Work, analyzed in context </a:t>
            </a:r>
            <a:r>
              <a:rPr lang="en-US" sz="2800" dirty="0"/>
              <a:t>and integrated based on relationships across </a:t>
            </a:r>
            <a:r>
              <a:rPr lang="en-US" sz="2800" dirty="0" smtClean="0"/>
              <a:t>areas, in the respect Monitoring &amp; Control Process</a:t>
            </a:r>
          </a:p>
          <a:p>
            <a:pPr marL="234950">
              <a:spcBef>
                <a:spcPts val="1200"/>
              </a:spcBef>
              <a:buClr>
                <a:srgbClr val="FF0000"/>
              </a:buClr>
              <a:buSzPct val="65000"/>
            </a:pPr>
            <a:r>
              <a:rPr lang="en-US" sz="2800" i="1" dirty="0" err="1"/>
              <a:t>eg</a:t>
            </a:r>
            <a:r>
              <a:rPr lang="en-US" sz="2800" i="1" dirty="0"/>
              <a:t> Variances, Status of Deliverables, Implementation Status of Change Requests, Forecasts </a:t>
            </a:r>
            <a:r>
              <a:rPr lang="en-US" sz="2800" i="1" dirty="0" err="1"/>
              <a:t>etc</a:t>
            </a:r>
            <a:endParaRPr lang="en-US" sz="2800" dirty="0" smtClean="0"/>
          </a:p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 smtClean="0"/>
              <a:t>Manifestation of EVALUATION</a:t>
            </a:r>
          </a:p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 smtClean="0"/>
              <a:t>Produced by the respective Monitoring &amp; Control Process</a:t>
            </a:r>
          </a:p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 smtClean="0"/>
              <a:t>Goes to the overall Project Control (</a:t>
            </a:r>
            <a:r>
              <a:rPr lang="en-US" sz="2800" i="1" dirty="0" smtClean="0"/>
              <a:t>Monitor &amp; Control Project Work</a:t>
            </a:r>
            <a:r>
              <a:rPr lang="en-US" sz="2800" dirty="0" smtClean="0"/>
              <a:t>)</a:t>
            </a:r>
            <a:endParaRPr lang="en-US" sz="2800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-13855" y="654424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253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43" y="-76200"/>
            <a:ext cx="9089201" cy="762000"/>
          </a:xfrm>
        </p:spPr>
        <p:txBody>
          <a:bodyPr>
            <a:normAutofit/>
          </a:bodyPr>
          <a:lstStyle/>
          <a:p>
            <a:pPr algn="l"/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WPR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27</a:t>
            </a:fld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3168" y="1143000"/>
            <a:ext cx="8679875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 smtClean="0"/>
              <a:t>Physical </a:t>
            </a:r>
            <a:r>
              <a:rPr lang="en-US" sz="2800" dirty="0"/>
              <a:t>or electronic representation of work performance information </a:t>
            </a:r>
            <a:r>
              <a:rPr lang="en-US" sz="2800" dirty="0" smtClean="0"/>
              <a:t>compiled in </a:t>
            </a:r>
            <a:r>
              <a:rPr lang="en-US" sz="2800" dirty="0"/>
              <a:t>project documents, </a:t>
            </a:r>
            <a:r>
              <a:rPr lang="en-US" sz="2800" dirty="0" smtClean="0"/>
              <a:t>by the Overall Project Control (Monitor &amp; Control Project Work), intended </a:t>
            </a:r>
            <a:r>
              <a:rPr lang="en-US" sz="2800" dirty="0"/>
              <a:t>to generate decisions, actions, or </a:t>
            </a:r>
            <a:r>
              <a:rPr lang="en-US" sz="2800" dirty="0" smtClean="0"/>
              <a:t>awareness</a:t>
            </a:r>
          </a:p>
          <a:p>
            <a:pPr marL="234950">
              <a:spcBef>
                <a:spcPts val="1200"/>
              </a:spcBef>
              <a:buClr>
                <a:srgbClr val="FF0000"/>
              </a:buClr>
              <a:buSzPct val="65000"/>
            </a:pPr>
            <a:r>
              <a:rPr lang="en-US" sz="2800" dirty="0" err="1"/>
              <a:t>eg</a:t>
            </a:r>
            <a:r>
              <a:rPr lang="en-US" sz="2800" dirty="0"/>
              <a:t> Status Reports, Memos, Information Notes, Electronic Dashboards, Briefs, Recommendations </a:t>
            </a:r>
            <a:r>
              <a:rPr lang="en-US" sz="2800" dirty="0" err="1" smtClean="0"/>
              <a:t>etc</a:t>
            </a:r>
            <a:endParaRPr lang="en-US" sz="2800" dirty="0" smtClean="0"/>
          </a:p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 smtClean="0"/>
              <a:t>Produced by the Overall Project Control</a:t>
            </a:r>
          </a:p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 smtClean="0"/>
              <a:t>Go to the Integrated Change Control, Project Management Plan &amp; Project Communications</a:t>
            </a:r>
            <a:endParaRPr lang="en-US" sz="2800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-13855" y="654424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048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43" y="0"/>
            <a:ext cx="9089201" cy="76200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WPD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→ WPI → WPR 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Examples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28</a:t>
            </a:fld>
            <a:endParaRPr lang="en-US" b="1" dirty="0">
              <a:solidFill>
                <a:schemeClr val="tx1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6264074"/>
              </p:ext>
            </p:extLst>
          </p:nvPr>
        </p:nvGraphicFramePr>
        <p:xfrm>
          <a:off x="118868" y="914400"/>
          <a:ext cx="2983552" cy="2011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83552"/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0000CC"/>
                          </a:solidFill>
                        </a:rPr>
                        <a:t>WPD</a:t>
                      </a:r>
                      <a:endParaRPr lang="en-US" sz="20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4630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Actual Duration of an Activity, Work Package etc</a:t>
                      </a:r>
                    </a:p>
                    <a:p>
                      <a:endParaRPr lang="en-US" sz="2000" dirty="0" smtClean="0"/>
                    </a:p>
                    <a:p>
                      <a:endParaRPr lang="en-US" sz="200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8475782"/>
              </p:ext>
            </p:extLst>
          </p:nvPr>
        </p:nvGraphicFramePr>
        <p:xfrm>
          <a:off x="119546" y="2939389"/>
          <a:ext cx="2983552" cy="1412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83552"/>
              </a:tblGrid>
              <a:tr h="14122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Actual Cost of an Activity, Work Package </a:t>
                      </a:r>
                      <a:r>
                        <a:rPr lang="en-US" sz="2000" dirty="0" err="1" smtClean="0"/>
                        <a:t>etc</a:t>
                      </a:r>
                      <a:endParaRPr lang="en-US" sz="20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9953167"/>
              </p:ext>
            </p:extLst>
          </p:nvPr>
        </p:nvGraphicFramePr>
        <p:xfrm>
          <a:off x="125437" y="4356318"/>
          <a:ext cx="2983552" cy="106250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83552"/>
              </a:tblGrid>
              <a:tr h="1062501">
                <a:tc>
                  <a:txBody>
                    <a:bodyPr/>
                    <a:lstStyle/>
                    <a:p>
                      <a:r>
                        <a:rPr lang="en-US" sz="2000" i="0" dirty="0" smtClean="0"/>
                        <a:t>% work completed</a:t>
                      </a:r>
                      <a:endParaRPr lang="en-US" sz="20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5799549"/>
              </p:ext>
            </p:extLst>
          </p:nvPr>
        </p:nvGraphicFramePr>
        <p:xfrm>
          <a:off x="125437" y="5424681"/>
          <a:ext cx="2983552" cy="701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83552"/>
              </a:tblGrid>
              <a:tr h="540657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Approved Change Request(s)</a:t>
                      </a:r>
                      <a:endParaRPr lang="en-US" sz="20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3679085"/>
              </p:ext>
            </p:extLst>
          </p:nvPr>
        </p:nvGraphicFramePr>
        <p:xfrm>
          <a:off x="6086690" y="1461868"/>
          <a:ext cx="2983552" cy="4663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83552"/>
              </a:tblGrid>
              <a:tr h="4663440">
                <a:tc>
                  <a:txBody>
                    <a:bodyPr/>
                    <a:lstStyle/>
                    <a:p>
                      <a:pPr marL="176213" marR="0" indent="-1762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Status Reports</a:t>
                      </a:r>
                    </a:p>
                    <a:p>
                      <a:pPr marL="176213" marR="0" indent="-1762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Memos</a:t>
                      </a:r>
                    </a:p>
                    <a:p>
                      <a:pPr marL="176213" marR="0" indent="-1762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Information Notes</a:t>
                      </a:r>
                    </a:p>
                    <a:p>
                      <a:pPr marL="176213" marR="0" indent="-1762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Electronic Dashboards</a:t>
                      </a:r>
                    </a:p>
                    <a:p>
                      <a:pPr marL="176213" marR="0" indent="-1762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Briefs</a:t>
                      </a:r>
                    </a:p>
                    <a:p>
                      <a:pPr marL="176213" marR="0" indent="-1762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Recommendations</a:t>
                      </a:r>
                    </a:p>
                    <a:p>
                      <a:pPr marL="176213" marR="0" indent="-1762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20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Powerpoint</a:t>
                      </a:r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presentation</a:t>
                      </a:r>
                    </a:p>
                    <a:p>
                      <a:pPr marL="176213" marR="0" indent="-1762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Excel Sheet</a:t>
                      </a:r>
                    </a:p>
                    <a:p>
                      <a:pPr marL="176213" marR="0" indent="-1762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Any</a:t>
                      </a:r>
                      <a:r>
                        <a:rPr lang="en-US" sz="20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Spreadsheet</a:t>
                      </a:r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etc</a:t>
                      </a:r>
                      <a:endParaRPr lang="en-US" sz="2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2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3931594"/>
              </p:ext>
            </p:extLst>
          </p:nvPr>
        </p:nvGraphicFramePr>
        <p:xfrm>
          <a:off x="3098940" y="920261"/>
          <a:ext cx="2983552" cy="2011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83552"/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0000CC"/>
                          </a:solidFill>
                        </a:rPr>
                        <a:t>WPI</a:t>
                      </a:r>
                      <a:endParaRPr lang="en-US" sz="20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463040">
                <a:tc>
                  <a:txBody>
                    <a:bodyPr/>
                    <a:lstStyle/>
                    <a:p>
                      <a:pPr marL="176213" indent="-176213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 smtClean="0"/>
                        <a:t>Schedule</a:t>
                      </a:r>
                      <a:r>
                        <a:rPr lang="en-US" sz="2000" baseline="0" dirty="0" smtClean="0"/>
                        <a:t> Variance (SV)</a:t>
                      </a:r>
                    </a:p>
                    <a:p>
                      <a:pPr marL="176213" indent="-176213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aseline="0" dirty="0" smtClean="0"/>
                        <a:t>Schedule Performance Index (SPI)</a:t>
                      </a:r>
                    </a:p>
                    <a:p>
                      <a:pPr marL="176213" indent="-176213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aseline="0" dirty="0" err="1" smtClean="0"/>
                        <a:t>EAC</a:t>
                      </a:r>
                      <a:r>
                        <a:rPr lang="en-US" sz="2000" kern="1200" baseline="-250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time</a:t>
                      </a:r>
                      <a:r>
                        <a:rPr lang="en-US" sz="2000" baseline="0" dirty="0" smtClean="0"/>
                        <a:t> (Forecast)</a:t>
                      </a:r>
                      <a:endParaRPr lang="en-US" sz="200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813867"/>
              </p:ext>
            </p:extLst>
          </p:nvPr>
        </p:nvGraphicFramePr>
        <p:xfrm>
          <a:off x="3104888" y="2938837"/>
          <a:ext cx="2983552" cy="1412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83552"/>
              </a:tblGrid>
              <a:tr h="540657">
                <a:tc>
                  <a:txBody>
                    <a:bodyPr/>
                    <a:lstStyle/>
                    <a:p>
                      <a:pPr marL="176213" indent="-176213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 smtClean="0"/>
                        <a:t>Cost</a:t>
                      </a:r>
                      <a:r>
                        <a:rPr lang="en-US" sz="2000" baseline="0" dirty="0" smtClean="0"/>
                        <a:t> Variance (CV)</a:t>
                      </a:r>
                    </a:p>
                    <a:p>
                      <a:pPr marL="176213" indent="-176213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aseline="0" dirty="0" smtClean="0"/>
                        <a:t>Cost Performance Index (CPI)</a:t>
                      </a:r>
                    </a:p>
                    <a:p>
                      <a:pPr marL="176213" indent="-176213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aseline="0" dirty="0" err="1" smtClean="0"/>
                        <a:t>EAC</a:t>
                      </a:r>
                      <a:r>
                        <a:rPr lang="en-US" sz="2000" baseline="-25000" dirty="0" err="1" smtClean="0"/>
                        <a:t>cost</a:t>
                      </a:r>
                      <a:r>
                        <a:rPr lang="en-US" sz="2000" baseline="0" dirty="0" smtClean="0"/>
                        <a:t> (Forecast)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689979"/>
              </p:ext>
            </p:extLst>
          </p:nvPr>
        </p:nvGraphicFramePr>
        <p:xfrm>
          <a:off x="3104888" y="4362800"/>
          <a:ext cx="2983552" cy="1056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83552"/>
              </a:tblGrid>
              <a:tr h="540657">
                <a:tc>
                  <a:txBody>
                    <a:bodyPr/>
                    <a:lstStyle/>
                    <a:p>
                      <a:pPr marL="176213" marR="0" lvl="0" indent="-1762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TCPIs (based on Work &amp; Funds Remaining)</a:t>
                      </a:r>
                    </a:p>
                    <a:p>
                      <a:pPr marL="176213" marR="0" lvl="0" indent="-1762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Status of Deliverable(s)</a:t>
                      </a:r>
                      <a:endParaRPr lang="en-US" sz="200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017964"/>
              </p:ext>
            </p:extLst>
          </p:nvPr>
        </p:nvGraphicFramePr>
        <p:xfrm>
          <a:off x="3104888" y="5431163"/>
          <a:ext cx="2983552" cy="701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83552"/>
              </a:tblGrid>
              <a:tr h="540657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Implementation Status of Change Requests</a:t>
                      </a:r>
                      <a:endParaRPr lang="en-US" sz="20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Right Arrow 5"/>
          <p:cNvSpPr/>
          <p:nvPr/>
        </p:nvSpPr>
        <p:spPr>
          <a:xfrm>
            <a:off x="2936630" y="1056952"/>
            <a:ext cx="457200" cy="274320"/>
          </a:xfrm>
          <a:prstGeom prst="rightArrow">
            <a:avLst/>
          </a:prstGeom>
          <a:solidFill>
            <a:srgbClr val="0000CC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8875754"/>
              </p:ext>
            </p:extLst>
          </p:nvPr>
        </p:nvGraphicFramePr>
        <p:xfrm>
          <a:off x="6086690" y="914400"/>
          <a:ext cx="2983552" cy="548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83552"/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0000CC"/>
                          </a:solidFill>
                        </a:rPr>
                        <a:t>WPR</a:t>
                      </a:r>
                      <a:endParaRPr lang="en-US" sz="20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7" name="Right Arrow 16"/>
          <p:cNvSpPr/>
          <p:nvPr/>
        </p:nvSpPr>
        <p:spPr>
          <a:xfrm>
            <a:off x="5865673" y="1062813"/>
            <a:ext cx="457200" cy="274320"/>
          </a:xfrm>
          <a:prstGeom prst="rightArrow">
            <a:avLst/>
          </a:prstGeom>
          <a:solidFill>
            <a:srgbClr val="0000CC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861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49" y="-76200"/>
            <a:ext cx="9089201" cy="708212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WPD → WPI → WPR 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Flow Path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29</a:t>
            </a:fld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" name="Flowchart: Predefined Process 7"/>
          <p:cNvSpPr>
            <a:spLocks noChangeAspect="1"/>
          </p:cNvSpPr>
          <p:nvPr/>
        </p:nvSpPr>
        <p:spPr>
          <a:xfrm>
            <a:off x="304800" y="990600"/>
            <a:ext cx="1981200" cy="1327404"/>
          </a:xfrm>
          <a:prstGeom prst="flowChartPredefinedProcess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000"/>
              </a:lnSpc>
            </a:pPr>
            <a:r>
              <a:rPr lang="en-US" sz="2200" b="1" dirty="0" smtClean="0">
                <a:solidFill>
                  <a:schemeClr val="tx1"/>
                </a:solidFill>
              </a:rPr>
              <a:t>D&amp;M Proj Work</a:t>
            </a:r>
            <a:endParaRPr lang="en-US" sz="2200" b="1" dirty="0">
              <a:solidFill>
                <a:schemeClr val="tx1"/>
              </a:solidFill>
            </a:endParaRPr>
          </a:p>
        </p:txBody>
      </p:sp>
      <p:sp>
        <p:nvSpPr>
          <p:cNvPr id="9" name="Flowchart: Predefined Process 8"/>
          <p:cNvSpPr>
            <a:spLocks noChangeAspect="1"/>
          </p:cNvSpPr>
          <p:nvPr/>
        </p:nvSpPr>
        <p:spPr>
          <a:xfrm>
            <a:off x="304800" y="2895600"/>
            <a:ext cx="1981200" cy="1327404"/>
          </a:xfrm>
          <a:prstGeom prst="flowChartPredefinedProcess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200"/>
              </a:lnSpc>
            </a:pPr>
            <a:r>
              <a:rPr lang="en-US" sz="2200" b="1" dirty="0" smtClean="0">
                <a:solidFill>
                  <a:schemeClr val="tx1"/>
                </a:solidFill>
              </a:rPr>
              <a:t>Respective M&amp;C Process</a:t>
            </a:r>
            <a:endParaRPr lang="en-US" sz="2200" b="1" dirty="0">
              <a:solidFill>
                <a:schemeClr val="tx1"/>
              </a:solidFill>
            </a:endParaRPr>
          </a:p>
        </p:txBody>
      </p:sp>
      <p:sp>
        <p:nvSpPr>
          <p:cNvPr id="10" name="Flowchart: Predefined Process 9"/>
          <p:cNvSpPr>
            <a:spLocks noChangeAspect="1"/>
          </p:cNvSpPr>
          <p:nvPr/>
        </p:nvSpPr>
        <p:spPr>
          <a:xfrm>
            <a:off x="4868560" y="2863596"/>
            <a:ext cx="1981200" cy="1327404"/>
          </a:xfrm>
          <a:prstGeom prst="flowChartPredefinedProcess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200"/>
              </a:lnSpc>
            </a:pPr>
            <a:r>
              <a:rPr lang="en-US" sz="2200" b="1" dirty="0" smtClean="0">
                <a:solidFill>
                  <a:schemeClr val="tx1"/>
                </a:solidFill>
              </a:rPr>
              <a:t>Overall Proj Cont (M&amp;C Proj Work)</a:t>
            </a:r>
            <a:endParaRPr lang="en-US" sz="2200" b="1" dirty="0">
              <a:solidFill>
                <a:schemeClr val="tx1"/>
              </a:solidFill>
            </a:endParaRPr>
          </a:p>
        </p:txBody>
      </p:sp>
      <p:sp>
        <p:nvSpPr>
          <p:cNvPr id="11" name="Flowchart: Predefined Process 10"/>
          <p:cNvSpPr>
            <a:spLocks noChangeAspect="1"/>
          </p:cNvSpPr>
          <p:nvPr/>
        </p:nvSpPr>
        <p:spPr>
          <a:xfrm>
            <a:off x="2743200" y="5225796"/>
            <a:ext cx="1981200" cy="1327404"/>
          </a:xfrm>
          <a:prstGeom prst="flowChartPredefinedProcess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200"/>
              </a:lnSpc>
            </a:pPr>
            <a:r>
              <a:rPr lang="en-US" sz="2200" b="1" dirty="0" smtClean="0">
                <a:solidFill>
                  <a:schemeClr val="tx1"/>
                </a:solidFill>
              </a:rPr>
              <a:t>Integrated Change Control</a:t>
            </a:r>
            <a:endParaRPr lang="en-US" sz="2200" b="1" dirty="0">
              <a:solidFill>
                <a:schemeClr val="tx1"/>
              </a:solidFill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1247622" y="2331186"/>
            <a:ext cx="944810" cy="548640"/>
            <a:chOff x="1783080" y="2999688"/>
            <a:chExt cx="944810" cy="548640"/>
          </a:xfrm>
        </p:grpSpPr>
        <p:sp>
          <p:nvSpPr>
            <p:cNvPr id="12" name="TextBox 11"/>
            <p:cNvSpPr txBox="1"/>
            <p:nvPr/>
          </p:nvSpPr>
          <p:spPr>
            <a:xfrm>
              <a:off x="1783080" y="3049650"/>
              <a:ext cx="944810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173038" indent="-173038">
                <a:buFont typeface="Arial" panose="020B0604020202020204" pitchFamily="34" charset="0"/>
                <a:buChar char="•"/>
              </a:pPr>
              <a:r>
                <a:rPr lang="en-US" sz="2200" b="1" dirty="0" smtClean="0"/>
                <a:t>WPD</a:t>
              </a:r>
              <a:endParaRPr lang="en-US" sz="2200" b="1" dirty="0"/>
            </a:p>
          </p:txBody>
        </p:sp>
        <p:cxnSp>
          <p:nvCxnSpPr>
            <p:cNvPr id="6" name="Straight Arrow Connector 5"/>
            <p:cNvCxnSpPr/>
            <p:nvPr/>
          </p:nvCxnSpPr>
          <p:spPr>
            <a:xfrm>
              <a:off x="1818501" y="2999688"/>
              <a:ext cx="0" cy="54864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/>
          <p:cNvSpPr txBox="1"/>
          <p:nvPr/>
        </p:nvSpPr>
        <p:spPr>
          <a:xfrm>
            <a:off x="5859646" y="4232553"/>
            <a:ext cx="92557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3038" indent="-173038">
              <a:buFont typeface="Arial" panose="020B0604020202020204" pitchFamily="34" charset="0"/>
              <a:buChar char="•"/>
            </a:pPr>
            <a:r>
              <a:rPr lang="en-US" sz="2200" b="1" dirty="0" smtClean="0"/>
              <a:t>WPR</a:t>
            </a:r>
            <a:endParaRPr lang="en-US" sz="2200" b="1" dirty="0"/>
          </a:p>
        </p:txBody>
      </p:sp>
      <p:grpSp>
        <p:nvGrpSpPr>
          <p:cNvPr id="22" name="Group 21"/>
          <p:cNvGrpSpPr/>
          <p:nvPr/>
        </p:nvGrpSpPr>
        <p:grpSpPr>
          <a:xfrm>
            <a:off x="2290712" y="3548037"/>
            <a:ext cx="2560320" cy="0"/>
            <a:chOff x="2321192" y="3426117"/>
            <a:chExt cx="2377440" cy="430887"/>
          </a:xfrm>
        </p:grpSpPr>
        <p:sp>
          <p:nvSpPr>
            <p:cNvPr id="13" name="Freeform 12"/>
            <p:cNvSpPr/>
            <p:nvPr/>
          </p:nvSpPr>
          <p:spPr>
            <a:xfrm>
              <a:off x="2321192" y="3439136"/>
              <a:ext cx="2377440" cy="0"/>
            </a:xfrm>
            <a:custGeom>
              <a:avLst/>
              <a:gdLst>
                <a:gd name="connsiteX0" fmla="*/ 0 w 2644346"/>
                <a:gd name="connsiteY0" fmla="*/ 3447536 h 3966519"/>
                <a:gd name="connsiteX1" fmla="*/ 0 w 2644346"/>
                <a:gd name="connsiteY1" fmla="*/ 3966519 h 3966519"/>
                <a:gd name="connsiteX2" fmla="*/ 914400 w 2644346"/>
                <a:gd name="connsiteY2" fmla="*/ 3966519 h 3966519"/>
                <a:gd name="connsiteX3" fmla="*/ 926757 w 2644346"/>
                <a:gd name="connsiteY3" fmla="*/ 0 h 3966519"/>
                <a:gd name="connsiteX4" fmla="*/ 2644346 w 2644346"/>
                <a:gd name="connsiteY4" fmla="*/ 0 h 3966519"/>
                <a:gd name="connsiteX0" fmla="*/ 0 w 2644346"/>
                <a:gd name="connsiteY0" fmla="*/ 3447536 h 3966519"/>
                <a:gd name="connsiteX1" fmla="*/ 0 w 2644346"/>
                <a:gd name="connsiteY1" fmla="*/ 3966519 h 3966519"/>
                <a:gd name="connsiteX2" fmla="*/ 1362233 w 2644346"/>
                <a:gd name="connsiteY2" fmla="*/ 3966519 h 3966519"/>
                <a:gd name="connsiteX3" fmla="*/ 926757 w 2644346"/>
                <a:gd name="connsiteY3" fmla="*/ 0 h 3966519"/>
                <a:gd name="connsiteX4" fmla="*/ 2644346 w 2644346"/>
                <a:gd name="connsiteY4" fmla="*/ 0 h 3966519"/>
                <a:gd name="connsiteX0" fmla="*/ 0 w 2644346"/>
                <a:gd name="connsiteY0" fmla="*/ 3447536 h 3966519"/>
                <a:gd name="connsiteX1" fmla="*/ 0 w 2644346"/>
                <a:gd name="connsiteY1" fmla="*/ 3966519 h 3966519"/>
                <a:gd name="connsiteX2" fmla="*/ 1362233 w 2644346"/>
                <a:gd name="connsiteY2" fmla="*/ 3966519 h 3966519"/>
                <a:gd name="connsiteX3" fmla="*/ 1356311 w 2644346"/>
                <a:gd name="connsiteY3" fmla="*/ 0 h 3966519"/>
                <a:gd name="connsiteX4" fmla="*/ 2644346 w 2644346"/>
                <a:gd name="connsiteY4" fmla="*/ 0 h 3966519"/>
                <a:gd name="connsiteX0" fmla="*/ 0 w 2644346"/>
                <a:gd name="connsiteY0" fmla="*/ 3447536 h 3966519"/>
                <a:gd name="connsiteX1" fmla="*/ 0 w 2644346"/>
                <a:gd name="connsiteY1" fmla="*/ 3966519 h 3966519"/>
                <a:gd name="connsiteX2" fmla="*/ 674641 w 2644346"/>
                <a:gd name="connsiteY2" fmla="*/ 3951279 h 3966519"/>
                <a:gd name="connsiteX3" fmla="*/ 1356311 w 2644346"/>
                <a:gd name="connsiteY3" fmla="*/ 0 h 3966519"/>
                <a:gd name="connsiteX4" fmla="*/ 2644346 w 2644346"/>
                <a:gd name="connsiteY4" fmla="*/ 0 h 3966519"/>
                <a:gd name="connsiteX0" fmla="*/ 0 w 2644346"/>
                <a:gd name="connsiteY0" fmla="*/ 3478016 h 3996999"/>
                <a:gd name="connsiteX1" fmla="*/ 0 w 2644346"/>
                <a:gd name="connsiteY1" fmla="*/ 3996999 h 3996999"/>
                <a:gd name="connsiteX2" fmla="*/ 674641 w 2644346"/>
                <a:gd name="connsiteY2" fmla="*/ 3981759 h 3996999"/>
                <a:gd name="connsiteX3" fmla="*/ 679991 w 2644346"/>
                <a:gd name="connsiteY3" fmla="*/ 0 h 3996999"/>
                <a:gd name="connsiteX4" fmla="*/ 2644346 w 2644346"/>
                <a:gd name="connsiteY4" fmla="*/ 30480 h 3996999"/>
                <a:gd name="connsiteX0" fmla="*/ 0 w 2644346"/>
                <a:gd name="connsiteY0" fmla="*/ 3447536 h 3966519"/>
                <a:gd name="connsiteX1" fmla="*/ 0 w 2644346"/>
                <a:gd name="connsiteY1" fmla="*/ 3966519 h 3966519"/>
                <a:gd name="connsiteX2" fmla="*/ 674641 w 2644346"/>
                <a:gd name="connsiteY2" fmla="*/ 3951279 h 3966519"/>
                <a:gd name="connsiteX3" fmla="*/ 668719 w 2644346"/>
                <a:gd name="connsiteY3" fmla="*/ 45720 h 3966519"/>
                <a:gd name="connsiteX4" fmla="*/ 2644346 w 2644346"/>
                <a:gd name="connsiteY4" fmla="*/ 0 h 3966519"/>
                <a:gd name="connsiteX0" fmla="*/ 0 w 1314251"/>
                <a:gd name="connsiteY0" fmla="*/ 3401816 h 3920799"/>
                <a:gd name="connsiteX1" fmla="*/ 0 w 1314251"/>
                <a:gd name="connsiteY1" fmla="*/ 3920799 h 3920799"/>
                <a:gd name="connsiteX2" fmla="*/ 674641 w 1314251"/>
                <a:gd name="connsiteY2" fmla="*/ 3905559 h 3920799"/>
                <a:gd name="connsiteX3" fmla="*/ 668719 w 1314251"/>
                <a:gd name="connsiteY3" fmla="*/ 0 h 3920799"/>
                <a:gd name="connsiteX4" fmla="*/ 1314251 w 1314251"/>
                <a:gd name="connsiteY4" fmla="*/ 45720 h 3920799"/>
                <a:gd name="connsiteX0" fmla="*/ 0 w 1325523"/>
                <a:gd name="connsiteY0" fmla="*/ 3401816 h 3920799"/>
                <a:gd name="connsiteX1" fmla="*/ 0 w 1325523"/>
                <a:gd name="connsiteY1" fmla="*/ 3920799 h 3920799"/>
                <a:gd name="connsiteX2" fmla="*/ 674641 w 1325523"/>
                <a:gd name="connsiteY2" fmla="*/ 3905559 h 3920799"/>
                <a:gd name="connsiteX3" fmla="*/ 668719 w 1325523"/>
                <a:gd name="connsiteY3" fmla="*/ 0 h 3920799"/>
                <a:gd name="connsiteX4" fmla="*/ 1325523 w 1325523"/>
                <a:gd name="connsiteY4" fmla="*/ 0 h 3920799"/>
                <a:gd name="connsiteX0" fmla="*/ 0 w 1325523"/>
                <a:gd name="connsiteY0" fmla="*/ 3920799 h 3920799"/>
                <a:gd name="connsiteX1" fmla="*/ 674641 w 1325523"/>
                <a:gd name="connsiteY1" fmla="*/ 3905559 h 3920799"/>
                <a:gd name="connsiteX2" fmla="*/ 668719 w 1325523"/>
                <a:gd name="connsiteY2" fmla="*/ 0 h 3920799"/>
                <a:gd name="connsiteX3" fmla="*/ 1325523 w 1325523"/>
                <a:gd name="connsiteY3" fmla="*/ 0 h 3920799"/>
                <a:gd name="connsiteX0" fmla="*/ 0 w 1325523"/>
                <a:gd name="connsiteY0" fmla="*/ 3920799 h 3966519"/>
                <a:gd name="connsiteX1" fmla="*/ 607009 w 1325523"/>
                <a:gd name="connsiteY1" fmla="*/ 3966519 h 3966519"/>
                <a:gd name="connsiteX2" fmla="*/ 668719 w 1325523"/>
                <a:gd name="connsiteY2" fmla="*/ 0 h 3966519"/>
                <a:gd name="connsiteX3" fmla="*/ 1325523 w 1325523"/>
                <a:gd name="connsiteY3" fmla="*/ 0 h 3966519"/>
                <a:gd name="connsiteX0" fmla="*/ 0 w 1325523"/>
                <a:gd name="connsiteY0" fmla="*/ 3920799 h 3966519"/>
                <a:gd name="connsiteX1" fmla="*/ 607009 w 1325523"/>
                <a:gd name="connsiteY1" fmla="*/ 3966519 h 3966519"/>
                <a:gd name="connsiteX2" fmla="*/ 634903 w 1325523"/>
                <a:gd name="connsiteY2" fmla="*/ 15240 h 3966519"/>
                <a:gd name="connsiteX3" fmla="*/ 1325523 w 1325523"/>
                <a:gd name="connsiteY3" fmla="*/ 0 h 3966519"/>
                <a:gd name="connsiteX0" fmla="*/ 0 w 1325523"/>
                <a:gd name="connsiteY0" fmla="*/ 3920799 h 3920799"/>
                <a:gd name="connsiteX1" fmla="*/ 607009 w 1325523"/>
                <a:gd name="connsiteY1" fmla="*/ 3920799 h 3920799"/>
                <a:gd name="connsiteX2" fmla="*/ 634903 w 1325523"/>
                <a:gd name="connsiteY2" fmla="*/ 15240 h 3920799"/>
                <a:gd name="connsiteX3" fmla="*/ 1325523 w 1325523"/>
                <a:gd name="connsiteY3" fmla="*/ 0 h 3920799"/>
                <a:gd name="connsiteX0" fmla="*/ 0 w 1325523"/>
                <a:gd name="connsiteY0" fmla="*/ 3920799 h 3920799"/>
                <a:gd name="connsiteX1" fmla="*/ 607009 w 1325523"/>
                <a:gd name="connsiteY1" fmla="*/ 3920799 h 3920799"/>
                <a:gd name="connsiteX2" fmla="*/ 612359 w 1325523"/>
                <a:gd name="connsiteY2" fmla="*/ 30480 h 3920799"/>
                <a:gd name="connsiteX3" fmla="*/ 1325523 w 1325523"/>
                <a:gd name="connsiteY3" fmla="*/ 0 h 3920799"/>
                <a:gd name="connsiteX0" fmla="*/ 0 w 1291707"/>
                <a:gd name="connsiteY0" fmla="*/ 3890319 h 3890319"/>
                <a:gd name="connsiteX1" fmla="*/ 607009 w 1291707"/>
                <a:gd name="connsiteY1" fmla="*/ 3890319 h 3890319"/>
                <a:gd name="connsiteX2" fmla="*/ 612359 w 1291707"/>
                <a:gd name="connsiteY2" fmla="*/ 0 h 3890319"/>
                <a:gd name="connsiteX3" fmla="*/ 1291707 w 1291707"/>
                <a:gd name="connsiteY3" fmla="*/ 15240 h 3890319"/>
                <a:gd name="connsiteX0" fmla="*/ 0 w 1291707"/>
                <a:gd name="connsiteY0" fmla="*/ 3905559 h 3905559"/>
                <a:gd name="connsiteX1" fmla="*/ 607009 w 1291707"/>
                <a:gd name="connsiteY1" fmla="*/ 3905559 h 3905559"/>
                <a:gd name="connsiteX2" fmla="*/ 612359 w 1291707"/>
                <a:gd name="connsiteY2" fmla="*/ 15240 h 3905559"/>
                <a:gd name="connsiteX3" fmla="*/ 1291707 w 1291707"/>
                <a:gd name="connsiteY3" fmla="*/ 0 h 3905559"/>
                <a:gd name="connsiteX0" fmla="*/ 0 w 1280435"/>
                <a:gd name="connsiteY0" fmla="*/ 3890319 h 3890319"/>
                <a:gd name="connsiteX1" fmla="*/ 607009 w 1280435"/>
                <a:gd name="connsiteY1" fmla="*/ 3890319 h 3890319"/>
                <a:gd name="connsiteX2" fmla="*/ 612359 w 1280435"/>
                <a:gd name="connsiteY2" fmla="*/ 0 h 3890319"/>
                <a:gd name="connsiteX3" fmla="*/ 1280435 w 1280435"/>
                <a:gd name="connsiteY3" fmla="*/ 30480 h 3890319"/>
                <a:gd name="connsiteX0" fmla="*/ 0 w 1291707"/>
                <a:gd name="connsiteY0" fmla="*/ 3905559 h 3905559"/>
                <a:gd name="connsiteX1" fmla="*/ 607009 w 1291707"/>
                <a:gd name="connsiteY1" fmla="*/ 3905559 h 3905559"/>
                <a:gd name="connsiteX2" fmla="*/ 612359 w 1291707"/>
                <a:gd name="connsiteY2" fmla="*/ 15240 h 3905559"/>
                <a:gd name="connsiteX3" fmla="*/ 1291707 w 1291707"/>
                <a:gd name="connsiteY3" fmla="*/ 0 h 3905559"/>
                <a:gd name="connsiteX0" fmla="*/ 0 w 1291707"/>
                <a:gd name="connsiteY0" fmla="*/ 3890319 h 3890319"/>
                <a:gd name="connsiteX1" fmla="*/ 607009 w 1291707"/>
                <a:gd name="connsiteY1" fmla="*/ 3890319 h 3890319"/>
                <a:gd name="connsiteX2" fmla="*/ 612359 w 1291707"/>
                <a:gd name="connsiteY2" fmla="*/ 0 h 3890319"/>
                <a:gd name="connsiteX3" fmla="*/ 1291707 w 1291707"/>
                <a:gd name="connsiteY3" fmla="*/ 15240 h 3890319"/>
                <a:gd name="connsiteX0" fmla="*/ 0 w 1900395"/>
                <a:gd name="connsiteY0" fmla="*/ 3890319 h 3890319"/>
                <a:gd name="connsiteX1" fmla="*/ 607009 w 1900395"/>
                <a:gd name="connsiteY1" fmla="*/ 3890319 h 3890319"/>
                <a:gd name="connsiteX2" fmla="*/ 612359 w 1900395"/>
                <a:gd name="connsiteY2" fmla="*/ 0 h 3890319"/>
                <a:gd name="connsiteX3" fmla="*/ 1900395 w 1900395"/>
                <a:gd name="connsiteY3" fmla="*/ 15239 h 3890319"/>
                <a:gd name="connsiteX0" fmla="*/ 0 w 4560948"/>
                <a:gd name="connsiteY0" fmla="*/ 3895511 h 3895511"/>
                <a:gd name="connsiteX1" fmla="*/ 607009 w 4560948"/>
                <a:gd name="connsiteY1" fmla="*/ 3895511 h 3895511"/>
                <a:gd name="connsiteX2" fmla="*/ 612359 w 4560948"/>
                <a:gd name="connsiteY2" fmla="*/ 5192 h 3895511"/>
                <a:gd name="connsiteX3" fmla="*/ 4560948 w 4560948"/>
                <a:gd name="connsiteY3" fmla="*/ 0 h 3895511"/>
                <a:gd name="connsiteX0" fmla="*/ 0 w 7749306"/>
                <a:gd name="connsiteY0" fmla="*/ 3890319 h 3890319"/>
                <a:gd name="connsiteX1" fmla="*/ 607009 w 7749306"/>
                <a:gd name="connsiteY1" fmla="*/ 3890319 h 3890319"/>
                <a:gd name="connsiteX2" fmla="*/ 612359 w 7749306"/>
                <a:gd name="connsiteY2" fmla="*/ 0 h 3890319"/>
                <a:gd name="connsiteX3" fmla="*/ 7749306 w 7749306"/>
                <a:gd name="connsiteY3" fmla="*/ 35672 h 3890319"/>
                <a:gd name="connsiteX0" fmla="*/ 0 w 7658210"/>
                <a:gd name="connsiteY0" fmla="*/ 3890319 h 3890319"/>
                <a:gd name="connsiteX1" fmla="*/ 607009 w 7658210"/>
                <a:gd name="connsiteY1" fmla="*/ 3890319 h 3890319"/>
                <a:gd name="connsiteX2" fmla="*/ 612359 w 7658210"/>
                <a:gd name="connsiteY2" fmla="*/ 0 h 3890319"/>
                <a:gd name="connsiteX3" fmla="*/ 7658210 w 7658210"/>
                <a:gd name="connsiteY3" fmla="*/ 56104 h 3890319"/>
                <a:gd name="connsiteX0" fmla="*/ 0 w 7612662"/>
                <a:gd name="connsiteY0" fmla="*/ 3890319 h 3890319"/>
                <a:gd name="connsiteX1" fmla="*/ 607009 w 7612662"/>
                <a:gd name="connsiteY1" fmla="*/ 3890319 h 3890319"/>
                <a:gd name="connsiteX2" fmla="*/ 612359 w 7612662"/>
                <a:gd name="connsiteY2" fmla="*/ 0 h 3890319"/>
                <a:gd name="connsiteX3" fmla="*/ 7612662 w 7612662"/>
                <a:gd name="connsiteY3" fmla="*/ 15241 h 3890319"/>
                <a:gd name="connsiteX0" fmla="*/ -1 w 7005652"/>
                <a:gd name="connsiteY0" fmla="*/ 3890319 h 3890319"/>
                <a:gd name="connsiteX1" fmla="*/ 5349 w 7005652"/>
                <a:gd name="connsiteY1" fmla="*/ 0 h 3890319"/>
                <a:gd name="connsiteX2" fmla="*/ 7005652 w 7005652"/>
                <a:gd name="connsiteY2" fmla="*/ 15241 h 3890319"/>
                <a:gd name="connsiteX0" fmla="*/ -1 w 7000302"/>
                <a:gd name="connsiteY0" fmla="*/ 0 h 15241"/>
                <a:gd name="connsiteX1" fmla="*/ 7000302 w 7000302"/>
                <a:gd name="connsiteY1" fmla="*/ 15241 h 15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000302" h="15241">
                  <a:moveTo>
                    <a:pt x="-1" y="0"/>
                  </a:moveTo>
                  <a:lnTo>
                    <a:pt x="7000302" y="15241"/>
                  </a:lnTo>
                </a:path>
              </a:pathLst>
            </a:custGeom>
            <a:noFill/>
            <a:ln w="28575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124200" y="3426117"/>
              <a:ext cx="842218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173038" indent="-173038">
                <a:buFont typeface="Arial" panose="020B0604020202020204" pitchFamily="34" charset="0"/>
                <a:buChar char="•"/>
              </a:pPr>
              <a:r>
                <a:rPr lang="en-US" sz="2200" b="1" dirty="0" smtClean="0"/>
                <a:t>WPI</a:t>
              </a:r>
              <a:endParaRPr lang="en-US" sz="2200" b="1" dirty="0"/>
            </a:p>
          </p:txBody>
        </p:sp>
      </p:grpSp>
      <p:sp>
        <p:nvSpPr>
          <p:cNvPr id="23" name="Flowchart: Predefined Process 22"/>
          <p:cNvSpPr>
            <a:spLocks noChangeAspect="1"/>
          </p:cNvSpPr>
          <p:nvPr/>
        </p:nvSpPr>
        <p:spPr>
          <a:xfrm>
            <a:off x="4876800" y="5225796"/>
            <a:ext cx="1981200" cy="1327404"/>
          </a:xfrm>
          <a:prstGeom prst="flowChartPredefinedProcess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200"/>
              </a:lnSpc>
            </a:pPr>
            <a:r>
              <a:rPr lang="en-US" sz="2200" b="1" dirty="0" smtClean="0">
                <a:solidFill>
                  <a:schemeClr val="tx1"/>
                </a:solidFill>
              </a:rPr>
              <a:t>Project Manage-</a:t>
            </a:r>
            <a:r>
              <a:rPr lang="en-US" sz="2200" b="1" dirty="0" err="1" smtClean="0">
                <a:solidFill>
                  <a:schemeClr val="tx1"/>
                </a:solidFill>
              </a:rPr>
              <a:t>ment</a:t>
            </a:r>
            <a:r>
              <a:rPr lang="en-US" sz="2200" b="1" dirty="0" smtClean="0">
                <a:solidFill>
                  <a:schemeClr val="tx1"/>
                </a:solidFill>
              </a:rPr>
              <a:t> Plan</a:t>
            </a:r>
            <a:endParaRPr lang="en-US" sz="2200" b="1" dirty="0">
              <a:solidFill>
                <a:schemeClr val="tx1"/>
              </a:solidFill>
            </a:endParaRPr>
          </a:p>
        </p:txBody>
      </p:sp>
      <p:sp>
        <p:nvSpPr>
          <p:cNvPr id="24" name="Flowchart: Predefined Process 23"/>
          <p:cNvSpPr>
            <a:spLocks noChangeAspect="1"/>
          </p:cNvSpPr>
          <p:nvPr/>
        </p:nvSpPr>
        <p:spPr>
          <a:xfrm>
            <a:off x="7010400" y="5225796"/>
            <a:ext cx="1981200" cy="1327404"/>
          </a:xfrm>
          <a:prstGeom prst="flowChartPredefinedProcess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200"/>
              </a:lnSpc>
            </a:pPr>
            <a:r>
              <a:rPr lang="en-US" sz="2200" b="1" dirty="0" smtClean="0">
                <a:solidFill>
                  <a:schemeClr val="tx1"/>
                </a:solidFill>
              </a:rPr>
              <a:t>Project </a:t>
            </a:r>
            <a:r>
              <a:rPr lang="en-US" sz="2200" b="1" dirty="0" err="1" smtClean="0">
                <a:solidFill>
                  <a:schemeClr val="tx1"/>
                </a:solidFill>
              </a:rPr>
              <a:t>Comm-unication</a:t>
            </a:r>
            <a:endParaRPr lang="en-US" sz="2200" b="1" dirty="0">
              <a:solidFill>
                <a:schemeClr val="tx1"/>
              </a:solidFill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3733800" y="4206240"/>
            <a:ext cx="4236720" cy="1005840"/>
            <a:chOff x="3733800" y="4206240"/>
            <a:chExt cx="4236720" cy="1005840"/>
          </a:xfrm>
        </p:grpSpPr>
        <p:cxnSp>
          <p:nvCxnSpPr>
            <p:cNvPr id="14" name="Straight Arrow Connector 13"/>
            <p:cNvCxnSpPr/>
            <p:nvPr/>
          </p:nvCxnSpPr>
          <p:spPr>
            <a:xfrm>
              <a:off x="5865342" y="4206240"/>
              <a:ext cx="0" cy="100584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3746152" y="4663440"/>
              <a:ext cx="420624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/>
            <p:cNvCxnSpPr/>
            <p:nvPr/>
          </p:nvCxnSpPr>
          <p:spPr>
            <a:xfrm>
              <a:off x="3733800" y="4663440"/>
              <a:ext cx="0" cy="54864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/>
            <p:cNvCxnSpPr/>
            <p:nvPr/>
          </p:nvCxnSpPr>
          <p:spPr>
            <a:xfrm>
              <a:off x="7970520" y="4663440"/>
              <a:ext cx="0" cy="54864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Rectangular Callout 4"/>
          <p:cNvSpPr/>
          <p:nvPr/>
        </p:nvSpPr>
        <p:spPr>
          <a:xfrm>
            <a:off x="2971800" y="1143000"/>
            <a:ext cx="1394344" cy="914400"/>
          </a:xfrm>
          <a:prstGeom prst="wedgeRectCallout">
            <a:avLst>
              <a:gd name="adj1" fmla="val -107330"/>
              <a:gd name="adj2" fmla="val 10422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rIns="91440" rtlCol="0" anchor="ctr"/>
          <a:lstStyle/>
          <a:p>
            <a:pPr>
              <a:lnSpc>
                <a:spcPts val="2000"/>
              </a:lnSpc>
            </a:pPr>
            <a:r>
              <a:rPr lang="en-US" dirty="0" smtClean="0">
                <a:solidFill>
                  <a:srgbClr val="0000CC"/>
                </a:solidFill>
              </a:rPr>
              <a:t>Activity </a:t>
            </a:r>
            <a:r>
              <a:rPr lang="en-US" dirty="0">
                <a:solidFill>
                  <a:srgbClr val="0000CC"/>
                </a:solidFill>
              </a:rPr>
              <a:t>X</a:t>
            </a:r>
            <a:r>
              <a:rPr lang="en-US" dirty="0" smtClean="0">
                <a:solidFill>
                  <a:srgbClr val="0000CC"/>
                </a:solidFill>
              </a:rPr>
              <a:t>/</a:t>
            </a:r>
          </a:p>
          <a:p>
            <a:pPr>
              <a:lnSpc>
                <a:spcPts val="2000"/>
              </a:lnSpc>
            </a:pPr>
            <a:r>
              <a:rPr lang="en-US" dirty="0" smtClean="0">
                <a:solidFill>
                  <a:srgbClr val="0000CC"/>
                </a:solidFill>
              </a:rPr>
              <a:t>Comp </a:t>
            </a:r>
            <a:r>
              <a:rPr lang="en-US" dirty="0">
                <a:solidFill>
                  <a:srgbClr val="0000CC"/>
                </a:solidFill>
              </a:rPr>
              <a:t>6 Feb</a:t>
            </a:r>
            <a:r>
              <a:rPr lang="en-US" dirty="0" smtClean="0">
                <a:solidFill>
                  <a:srgbClr val="0000CC"/>
                </a:solidFill>
              </a:rPr>
              <a:t>/</a:t>
            </a:r>
          </a:p>
          <a:p>
            <a:pPr>
              <a:lnSpc>
                <a:spcPts val="2000"/>
              </a:lnSpc>
            </a:pPr>
            <a:r>
              <a:rPr lang="en-US" dirty="0" smtClean="0">
                <a:solidFill>
                  <a:srgbClr val="0000CC"/>
                </a:solidFill>
              </a:rPr>
              <a:t>10 </a:t>
            </a:r>
            <a:r>
              <a:rPr lang="en-US" dirty="0">
                <a:solidFill>
                  <a:srgbClr val="0000CC"/>
                </a:solidFill>
              </a:rPr>
              <a:t>days</a:t>
            </a:r>
            <a:r>
              <a:rPr lang="en-US" dirty="0" smtClean="0">
                <a:solidFill>
                  <a:srgbClr val="0000CC"/>
                </a:solidFill>
              </a:rPr>
              <a:t>)</a:t>
            </a:r>
            <a:endParaRPr lang="en-US" dirty="0">
              <a:solidFill>
                <a:srgbClr val="0000CC"/>
              </a:solidFill>
            </a:endParaRPr>
          </a:p>
        </p:txBody>
      </p:sp>
      <p:sp>
        <p:nvSpPr>
          <p:cNvPr id="26" name="Rectangular Callout 25"/>
          <p:cNvSpPr/>
          <p:nvPr/>
        </p:nvSpPr>
        <p:spPr>
          <a:xfrm>
            <a:off x="304800" y="4419600"/>
            <a:ext cx="1887632" cy="2118360"/>
          </a:xfrm>
          <a:prstGeom prst="wedgeRectCallout">
            <a:avLst>
              <a:gd name="adj1" fmla="val 104445"/>
              <a:gd name="adj2" fmla="val -8034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rIns="91440" rtlCol="0" anchor="ctr"/>
          <a:lstStyle/>
          <a:p>
            <a:pPr>
              <a:lnSpc>
                <a:spcPts val="2000"/>
              </a:lnSpc>
            </a:pPr>
            <a:r>
              <a:rPr lang="en-US" dirty="0" smtClean="0">
                <a:solidFill>
                  <a:srgbClr val="0000CC"/>
                </a:solidFill>
              </a:rPr>
              <a:t>Activity </a:t>
            </a:r>
            <a:r>
              <a:rPr lang="en-US" dirty="0">
                <a:solidFill>
                  <a:srgbClr val="0000CC"/>
                </a:solidFill>
              </a:rPr>
              <a:t>X </a:t>
            </a:r>
            <a:r>
              <a:rPr lang="en-US" dirty="0" smtClean="0">
                <a:solidFill>
                  <a:srgbClr val="0000CC"/>
                </a:solidFill>
              </a:rPr>
              <a:t>took 3 days more than the planned 7 days and did not complete on due date of 3 Feb. Therefore, 3 days negative Variance</a:t>
            </a:r>
            <a:endParaRPr lang="en-US" dirty="0">
              <a:solidFill>
                <a:srgbClr val="0000CC"/>
              </a:solidFill>
            </a:endParaRPr>
          </a:p>
        </p:txBody>
      </p:sp>
      <p:sp>
        <p:nvSpPr>
          <p:cNvPr id="31" name="Rectangular Callout 30"/>
          <p:cNvSpPr/>
          <p:nvPr/>
        </p:nvSpPr>
        <p:spPr>
          <a:xfrm>
            <a:off x="7194301" y="3017326"/>
            <a:ext cx="1340099" cy="975360"/>
          </a:xfrm>
          <a:prstGeom prst="wedgeRectCallout">
            <a:avLst>
              <a:gd name="adj1" fmla="val -83284"/>
              <a:gd name="adj2" fmla="val 8757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rIns="91440" rtlCol="0" anchor="ctr"/>
          <a:lstStyle/>
          <a:p>
            <a:pPr>
              <a:lnSpc>
                <a:spcPts val="2000"/>
              </a:lnSpc>
            </a:pPr>
            <a:r>
              <a:rPr lang="en-US" dirty="0" err="1" smtClean="0">
                <a:solidFill>
                  <a:srgbClr val="0000CC"/>
                </a:solidFill>
              </a:rPr>
              <a:t>Proj</a:t>
            </a:r>
            <a:r>
              <a:rPr lang="en-US" dirty="0" smtClean="0">
                <a:solidFill>
                  <a:srgbClr val="0000CC"/>
                </a:solidFill>
              </a:rPr>
              <a:t> Status Report on Activity X (&amp; others)</a:t>
            </a:r>
            <a:endParaRPr lang="en-US" dirty="0">
              <a:solidFill>
                <a:srgbClr val="0000CC"/>
              </a:solidFill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>
            <a:off x="-13855" y="654424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9819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5" grpId="0"/>
      <p:bldP spid="23" grpId="0" animBg="1"/>
      <p:bldP spid="24" grpId="0" animBg="1"/>
      <p:bldP spid="5" grpId="0" animBg="1"/>
      <p:bldP spid="26" grpId="0" animBg="1"/>
      <p:bldP spid="3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2" y="0"/>
            <a:ext cx="9089201" cy="60960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Linking Monitoring, Evaluation &amp; Control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3</a:t>
            </a:fld>
            <a:endParaRPr lang="en-US" b="1" dirty="0">
              <a:solidFill>
                <a:schemeClr val="tx1"/>
              </a:solidFill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463131863"/>
              </p:ext>
            </p:extLst>
          </p:nvPr>
        </p:nvGraphicFramePr>
        <p:xfrm>
          <a:off x="1425388" y="1295400"/>
          <a:ext cx="6324600" cy="4622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9" name="Straight Connector 8"/>
          <p:cNvCxnSpPr/>
          <p:nvPr/>
        </p:nvCxnSpPr>
        <p:spPr>
          <a:xfrm>
            <a:off x="-13855" y="654424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11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49" y="-111369"/>
            <a:ext cx="9089201" cy="708212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WPD → WPI → WPR 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Flow Path Complete Model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30</a:t>
            </a:fld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4256176" y="685800"/>
            <a:ext cx="2874537" cy="457200"/>
            <a:chOff x="4256176" y="661196"/>
            <a:chExt cx="2874537" cy="457200"/>
          </a:xfrm>
        </p:grpSpPr>
        <p:sp>
          <p:nvSpPr>
            <p:cNvPr id="4" name="Rectangle 3"/>
            <p:cNvSpPr/>
            <p:nvPr/>
          </p:nvSpPr>
          <p:spPr>
            <a:xfrm>
              <a:off x="4256176" y="661196"/>
              <a:ext cx="640080" cy="457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8" rIns="18288"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905969" y="717300"/>
              <a:ext cx="222474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Direct &amp; Manage Proj Work</a:t>
              </a:r>
              <a:endParaRPr lang="en-US" sz="1400" dirty="0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893349" y="2055912"/>
            <a:ext cx="7717251" cy="560592"/>
            <a:chOff x="893349" y="2055912"/>
            <a:chExt cx="7717251" cy="560592"/>
          </a:xfrm>
          <a:solidFill>
            <a:srgbClr val="FFD7CD"/>
          </a:solidFill>
        </p:grpSpPr>
        <p:sp>
          <p:nvSpPr>
            <p:cNvPr id="14" name="Rectangle 13"/>
            <p:cNvSpPr/>
            <p:nvPr/>
          </p:nvSpPr>
          <p:spPr>
            <a:xfrm>
              <a:off x="1719002" y="2055912"/>
              <a:ext cx="731520" cy="548640"/>
            </a:xfrm>
            <a:prstGeom prst="rect">
              <a:avLst/>
            </a:prstGeom>
            <a:grp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8" rIns="18288" rtlCol="0" anchor="ctr"/>
            <a:lstStyle/>
            <a:p>
              <a:pPr algn="ctr"/>
              <a:r>
                <a:rPr lang="en-US" sz="1400" b="1" dirty="0" smtClean="0">
                  <a:solidFill>
                    <a:schemeClr val="tx1"/>
                  </a:solidFill>
                </a:rPr>
                <a:t>Control Scope</a:t>
              </a:r>
              <a:endParaRPr 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2551085" y="2055912"/>
              <a:ext cx="731520" cy="548640"/>
            </a:xfrm>
            <a:prstGeom prst="rect">
              <a:avLst/>
            </a:prstGeom>
            <a:grp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8" rIns="18288" rtlCol="0" anchor="ctr"/>
            <a:lstStyle/>
            <a:p>
              <a:pPr algn="ctr"/>
              <a:r>
                <a:rPr lang="en-US" sz="1400" b="1" dirty="0" smtClean="0">
                  <a:solidFill>
                    <a:schemeClr val="tx1"/>
                  </a:solidFill>
                </a:rPr>
                <a:t>Control Schedule</a:t>
              </a:r>
              <a:endParaRPr 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3387966" y="2061888"/>
              <a:ext cx="731520" cy="548640"/>
            </a:xfrm>
            <a:prstGeom prst="rect">
              <a:avLst/>
            </a:prstGeom>
            <a:grp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8" rIns="18288" rtlCol="0" anchor="ctr"/>
            <a:lstStyle/>
            <a:p>
              <a:pPr algn="ctr"/>
              <a:r>
                <a:rPr lang="en-US" sz="1400" b="1" dirty="0" smtClean="0">
                  <a:solidFill>
                    <a:schemeClr val="tx1"/>
                  </a:solidFill>
                </a:rPr>
                <a:t>Control Costs</a:t>
              </a:r>
              <a:endParaRPr 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4219471" y="2061888"/>
              <a:ext cx="731520" cy="548640"/>
            </a:xfrm>
            <a:prstGeom prst="rect">
              <a:avLst/>
            </a:prstGeom>
            <a:grp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8" rIns="18288" rtlCol="0" anchor="ctr"/>
            <a:lstStyle/>
            <a:p>
              <a:pPr algn="ctr"/>
              <a:r>
                <a:rPr lang="en-US" sz="1400" b="1" dirty="0" smtClean="0">
                  <a:solidFill>
                    <a:schemeClr val="tx1"/>
                  </a:solidFill>
                </a:rPr>
                <a:t>Control Quality</a:t>
              </a:r>
              <a:endParaRPr 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5047651" y="2061888"/>
              <a:ext cx="731520" cy="548640"/>
            </a:xfrm>
            <a:prstGeom prst="rect">
              <a:avLst/>
            </a:prstGeom>
            <a:grp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8" rIns="18288" rtlCol="0" anchor="ctr"/>
            <a:lstStyle/>
            <a:p>
              <a:pPr algn="ctr"/>
              <a:r>
                <a:rPr lang="en-US" sz="1400" b="1" dirty="0">
                  <a:solidFill>
                    <a:schemeClr val="tx1"/>
                  </a:solidFill>
                </a:rPr>
                <a:t>Control </a:t>
              </a:r>
              <a:r>
                <a:rPr lang="en-US" sz="1400" b="1" dirty="0" err="1" smtClean="0">
                  <a:solidFill>
                    <a:schemeClr val="tx1"/>
                  </a:solidFill>
                </a:rPr>
                <a:t>Comm</a:t>
              </a:r>
              <a:endParaRPr 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5888793" y="2061888"/>
              <a:ext cx="731520" cy="548640"/>
            </a:xfrm>
            <a:prstGeom prst="rect">
              <a:avLst/>
            </a:prstGeom>
            <a:grp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8" rIns="18288" rtlCol="0" anchor="ctr"/>
            <a:lstStyle/>
            <a:p>
              <a:pPr algn="ctr"/>
              <a:r>
                <a:rPr lang="en-US" sz="1400" b="1" dirty="0">
                  <a:solidFill>
                    <a:schemeClr val="tx1"/>
                  </a:solidFill>
                </a:rPr>
                <a:t>Control </a:t>
              </a:r>
              <a:r>
                <a:rPr lang="en-US" sz="1400" b="1" dirty="0" smtClean="0">
                  <a:solidFill>
                    <a:schemeClr val="tx1"/>
                  </a:solidFill>
                </a:rPr>
                <a:t>Risks</a:t>
              </a:r>
              <a:endParaRPr 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6887774" y="2067864"/>
              <a:ext cx="731520" cy="548640"/>
            </a:xfrm>
            <a:prstGeom prst="rect">
              <a:avLst/>
            </a:prstGeom>
            <a:grp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8" rIns="18288" rtlCol="0" anchor="ctr"/>
            <a:lstStyle/>
            <a:p>
              <a:pPr algn="ctr">
                <a:lnSpc>
                  <a:spcPts val="1300"/>
                </a:lnSpc>
              </a:pPr>
              <a:r>
                <a:rPr lang="en-US" sz="1400" b="1" dirty="0">
                  <a:solidFill>
                    <a:schemeClr val="tx1"/>
                  </a:solidFill>
                </a:rPr>
                <a:t>Control </a:t>
              </a:r>
              <a:r>
                <a:rPr lang="en-US" sz="1400" b="1" dirty="0" smtClean="0">
                  <a:solidFill>
                    <a:schemeClr val="tx1"/>
                  </a:solidFill>
                </a:rPr>
                <a:t>Procurements</a:t>
              </a:r>
              <a:endParaRPr 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79080" y="2067864"/>
              <a:ext cx="731520" cy="548640"/>
            </a:xfrm>
            <a:prstGeom prst="rect">
              <a:avLst/>
            </a:prstGeom>
            <a:grp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lnSpc>
                  <a:spcPts val="1300"/>
                </a:lnSpc>
              </a:pPr>
              <a:r>
                <a:rPr lang="en-US" sz="1100" b="1" dirty="0">
                  <a:solidFill>
                    <a:schemeClr val="tx1"/>
                  </a:solidFill>
                </a:rPr>
                <a:t>Control </a:t>
              </a:r>
              <a:r>
                <a:rPr lang="en-US" sz="1100" b="1" dirty="0" smtClean="0">
                  <a:solidFill>
                    <a:schemeClr val="tx1"/>
                  </a:solidFill>
                </a:rPr>
                <a:t>S/Holder </a:t>
              </a:r>
              <a:r>
                <a:rPr lang="en-US" sz="1100" b="1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Engagement</a:t>
              </a:r>
              <a:endParaRPr lang="en-US" sz="1100" b="1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893349" y="2057400"/>
              <a:ext cx="731520" cy="548640"/>
            </a:xfrm>
            <a:prstGeom prst="rect">
              <a:avLst/>
            </a:prstGeom>
            <a:grp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8" rIns="18288" rtlCol="0" anchor="ctr"/>
            <a:lstStyle/>
            <a:p>
              <a:pPr algn="ctr"/>
              <a:r>
                <a:rPr lang="en-US" sz="1400" b="1" dirty="0" smtClean="0">
                  <a:solidFill>
                    <a:schemeClr val="tx1"/>
                  </a:solidFill>
                </a:rPr>
                <a:t>Validate Scope</a:t>
              </a:r>
              <a:endParaRPr lang="en-US" sz="14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259109" y="1143000"/>
            <a:ext cx="6985731" cy="924864"/>
            <a:chOff x="1259109" y="1143000"/>
            <a:chExt cx="6985731" cy="924864"/>
          </a:xfrm>
        </p:grpSpPr>
        <p:grpSp>
          <p:nvGrpSpPr>
            <p:cNvPr id="8" name="Group 7"/>
            <p:cNvGrpSpPr/>
            <p:nvPr/>
          </p:nvGrpSpPr>
          <p:grpSpPr>
            <a:xfrm>
              <a:off x="1259109" y="1143000"/>
              <a:ext cx="6985731" cy="924864"/>
              <a:chOff x="1259109" y="1143000"/>
              <a:chExt cx="6985731" cy="924864"/>
            </a:xfrm>
          </p:grpSpPr>
          <p:cxnSp>
            <p:nvCxnSpPr>
              <p:cNvPr id="12" name="Straight Arrow Connector 11"/>
              <p:cNvCxnSpPr>
                <a:stCxn id="4" idx="2"/>
                <a:endCxn id="23" idx="0"/>
              </p:cNvCxnSpPr>
              <p:nvPr/>
            </p:nvCxnSpPr>
            <p:spPr>
              <a:xfrm rot="5400000">
                <a:off x="2460463" y="-58353"/>
                <a:ext cx="914400" cy="3317107"/>
              </a:xfrm>
              <a:prstGeom prst="bentConnector3">
                <a:avLst>
                  <a:gd name="adj1" fmla="val 50000"/>
                </a:avLst>
              </a:prstGeom>
              <a:ln w="19050">
                <a:solidFill>
                  <a:schemeClr val="tx1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Arrow Connector 25"/>
              <p:cNvCxnSpPr>
                <a:stCxn id="4" idx="2"/>
                <a:endCxn id="14" idx="0"/>
              </p:cNvCxnSpPr>
              <p:nvPr/>
            </p:nvCxnSpPr>
            <p:spPr>
              <a:xfrm rot="5400000">
                <a:off x="2874033" y="353729"/>
                <a:ext cx="912912" cy="2491454"/>
              </a:xfrm>
              <a:prstGeom prst="bentConnector3">
                <a:avLst>
                  <a:gd name="adj1" fmla="val 50000"/>
                </a:avLst>
              </a:prstGeom>
              <a:ln w="19050">
                <a:solidFill>
                  <a:schemeClr val="tx1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Arrow Connector 28"/>
              <p:cNvCxnSpPr>
                <a:stCxn id="4" idx="2"/>
                <a:endCxn id="15" idx="0"/>
              </p:cNvCxnSpPr>
              <p:nvPr/>
            </p:nvCxnSpPr>
            <p:spPr>
              <a:xfrm rot="5400000">
                <a:off x="3290075" y="769771"/>
                <a:ext cx="912912" cy="1659371"/>
              </a:xfrm>
              <a:prstGeom prst="bentConnector3">
                <a:avLst>
                  <a:gd name="adj1" fmla="val 50000"/>
                </a:avLst>
              </a:prstGeom>
              <a:ln w="19050">
                <a:solidFill>
                  <a:schemeClr val="tx1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Arrow Connector 29"/>
              <p:cNvCxnSpPr>
                <a:stCxn id="4" idx="2"/>
                <a:endCxn id="16" idx="0"/>
              </p:cNvCxnSpPr>
              <p:nvPr/>
            </p:nvCxnSpPr>
            <p:spPr>
              <a:xfrm rot="5400000">
                <a:off x="3705527" y="1191199"/>
                <a:ext cx="918888" cy="822490"/>
              </a:xfrm>
              <a:prstGeom prst="bentConnector3">
                <a:avLst>
                  <a:gd name="adj1" fmla="val 50000"/>
                </a:avLst>
              </a:prstGeom>
              <a:ln w="19050">
                <a:solidFill>
                  <a:schemeClr val="tx1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Arrow Connector 35"/>
              <p:cNvCxnSpPr>
                <a:stCxn id="4" idx="2"/>
                <a:endCxn id="18" idx="0"/>
              </p:cNvCxnSpPr>
              <p:nvPr/>
            </p:nvCxnSpPr>
            <p:spPr>
              <a:xfrm rot="16200000" flipH="1">
                <a:off x="4121279" y="1597936"/>
                <a:ext cx="918888" cy="9015"/>
              </a:xfrm>
              <a:prstGeom prst="bentConnector3">
                <a:avLst>
                  <a:gd name="adj1" fmla="val 50000"/>
                </a:avLst>
              </a:prstGeom>
              <a:ln w="19050">
                <a:solidFill>
                  <a:schemeClr val="tx1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Arrow Connector 36"/>
              <p:cNvCxnSpPr>
                <a:stCxn id="4" idx="2"/>
                <a:endCxn id="19" idx="0"/>
              </p:cNvCxnSpPr>
              <p:nvPr/>
            </p:nvCxnSpPr>
            <p:spPr>
              <a:xfrm rot="16200000" flipH="1">
                <a:off x="4535369" y="1183846"/>
                <a:ext cx="918888" cy="837195"/>
              </a:xfrm>
              <a:prstGeom prst="bentConnector3">
                <a:avLst>
                  <a:gd name="adj1" fmla="val 50000"/>
                </a:avLst>
              </a:prstGeom>
              <a:ln w="19050">
                <a:solidFill>
                  <a:schemeClr val="tx1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Arrow Connector 37"/>
              <p:cNvCxnSpPr>
                <a:stCxn id="4" idx="2"/>
                <a:endCxn id="20" idx="0"/>
              </p:cNvCxnSpPr>
              <p:nvPr/>
            </p:nvCxnSpPr>
            <p:spPr>
              <a:xfrm rot="16200000" flipH="1">
                <a:off x="4955940" y="763275"/>
                <a:ext cx="918888" cy="1678337"/>
              </a:xfrm>
              <a:prstGeom prst="bentConnector3">
                <a:avLst>
                  <a:gd name="adj1" fmla="val 50000"/>
                </a:avLst>
              </a:prstGeom>
              <a:ln w="19050">
                <a:solidFill>
                  <a:schemeClr val="tx1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Arrow Connector 38"/>
              <p:cNvCxnSpPr>
                <a:stCxn id="4" idx="2"/>
                <a:endCxn id="21" idx="0"/>
              </p:cNvCxnSpPr>
              <p:nvPr/>
            </p:nvCxnSpPr>
            <p:spPr>
              <a:xfrm rot="16200000" flipH="1">
                <a:off x="5452443" y="266773"/>
                <a:ext cx="924864" cy="2677318"/>
              </a:xfrm>
              <a:prstGeom prst="bentConnector3">
                <a:avLst>
                  <a:gd name="adj1" fmla="val 50000"/>
                </a:avLst>
              </a:prstGeom>
              <a:ln w="19050">
                <a:solidFill>
                  <a:schemeClr val="tx1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Arrow Connector 47"/>
              <p:cNvCxnSpPr>
                <a:stCxn id="4" idx="2"/>
                <a:endCxn id="22" idx="0"/>
              </p:cNvCxnSpPr>
              <p:nvPr/>
            </p:nvCxnSpPr>
            <p:spPr>
              <a:xfrm rot="16200000" flipH="1">
                <a:off x="5948096" y="-228880"/>
                <a:ext cx="924864" cy="3668624"/>
              </a:xfrm>
              <a:prstGeom prst="bentConnector3">
                <a:avLst>
                  <a:gd name="adj1" fmla="val 50000"/>
                </a:avLst>
              </a:prstGeom>
              <a:ln w="19050">
                <a:solidFill>
                  <a:schemeClr val="tx1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5" name="TextBox 34"/>
            <p:cNvSpPr txBox="1"/>
            <p:nvPr/>
          </p:nvSpPr>
          <p:spPr>
            <a:xfrm>
              <a:off x="4560277" y="1233808"/>
              <a:ext cx="714308" cy="30777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117475" indent="-117475">
                <a:buFont typeface="Arial" panose="020B0604020202020204" pitchFamily="34" charset="0"/>
                <a:buChar char="•"/>
                <a:defRPr sz="1400"/>
              </a:lvl1pPr>
            </a:lstStyle>
            <a:p>
              <a:r>
                <a:rPr lang="en-US" b="1" dirty="0"/>
                <a:t>WPD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1259109" y="2604552"/>
            <a:ext cx="6985730" cy="900649"/>
            <a:chOff x="1259109" y="2604552"/>
            <a:chExt cx="6985730" cy="900649"/>
          </a:xfrm>
        </p:grpSpPr>
        <p:grpSp>
          <p:nvGrpSpPr>
            <p:cNvPr id="9" name="Group 8"/>
            <p:cNvGrpSpPr/>
            <p:nvPr/>
          </p:nvGrpSpPr>
          <p:grpSpPr>
            <a:xfrm>
              <a:off x="1259109" y="2604552"/>
              <a:ext cx="6985730" cy="900649"/>
              <a:chOff x="1259109" y="2604552"/>
              <a:chExt cx="6985730" cy="900649"/>
            </a:xfrm>
          </p:grpSpPr>
          <p:cxnSp>
            <p:nvCxnSpPr>
              <p:cNvPr id="52" name="Straight Arrow Connector 51"/>
              <p:cNvCxnSpPr>
                <a:stCxn id="71" idx="0"/>
                <a:endCxn id="23" idx="2"/>
              </p:cNvCxnSpPr>
              <p:nvPr/>
            </p:nvCxnSpPr>
            <p:spPr>
              <a:xfrm rot="16200000" flipV="1">
                <a:off x="2468832" y="1396317"/>
                <a:ext cx="899160" cy="3318606"/>
              </a:xfrm>
              <a:prstGeom prst="bentConnector3">
                <a:avLst>
                  <a:gd name="adj1" fmla="val 50000"/>
                </a:avLst>
              </a:prstGeom>
              <a:ln w="19050">
                <a:solidFill>
                  <a:srgbClr val="FF0000"/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Arrow Connector 53"/>
              <p:cNvCxnSpPr>
                <a:stCxn id="71" idx="0"/>
                <a:endCxn id="14" idx="2"/>
              </p:cNvCxnSpPr>
              <p:nvPr/>
            </p:nvCxnSpPr>
            <p:spPr>
              <a:xfrm rot="16200000" flipV="1">
                <a:off x="2880915" y="1808399"/>
                <a:ext cx="900648" cy="2492953"/>
              </a:xfrm>
              <a:prstGeom prst="bentConnector3">
                <a:avLst>
                  <a:gd name="adj1" fmla="val 50000"/>
                </a:avLst>
              </a:prstGeom>
              <a:ln w="19050">
                <a:solidFill>
                  <a:srgbClr val="FF0000"/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Arrow Connector 54"/>
              <p:cNvCxnSpPr>
                <a:stCxn id="71" idx="0"/>
                <a:endCxn id="15" idx="2"/>
              </p:cNvCxnSpPr>
              <p:nvPr/>
            </p:nvCxnSpPr>
            <p:spPr>
              <a:xfrm rot="16200000" flipV="1">
                <a:off x="3296956" y="2224441"/>
                <a:ext cx="900648" cy="1660870"/>
              </a:xfrm>
              <a:prstGeom prst="bentConnector3">
                <a:avLst>
                  <a:gd name="adj1" fmla="val 50000"/>
                </a:avLst>
              </a:prstGeom>
              <a:ln w="19050">
                <a:solidFill>
                  <a:srgbClr val="FF0000"/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Arrow Connector 55"/>
              <p:cNvCxnSpPr>
                <a:stCxn id="71" idx="0"/>
                <a:endCxn id="16" idx="2"/>
              </p:cNvCxnSpPr>
              <p:nvPr/>
            </p:nvCxnSpPr>
            <p:spPr>
              <a:xfrm rot="16200000" flipV="1">
                <a:off x="3718385" y="2645869"/>
                <a:ext cx="894672" cy="823989"/>
              </a:xfrm>
              <a:prstGeom prst="bentConnector3">
                <a:avLst>
                  <a:gd name="adj1" fmla="val 50000"/>
                </a:avLst>
              </a:prstGeom>
              <a:ln w="19050">
                <a:solidFill>
                  <a:srgbClr val="FF0000"/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Arrow Connector 56"/>
              <p:cNvCxnSpPr>
                <a:stCxn id="71" idx="0"/>
                <a:endCxn id="18" idx="2"/>
              </p:cNvCxnSpPr>
              <p:nvPr/>
            </p:nvCxnSpPr>
            <p:spPr>
              <a:xfrm flipV="1">
                <a:off x="4577715" y="2610528"/>
                <a:ext cx="7516" cy="894672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Arrow Connector 57"/>
              <p:cNvCxnSpPr>
                <a:stCxn id="71" idx="0"/>
                <a:endCxn id="19" idx="2"/>
              </p:cNvCxnSpPr>
              <p:nvPr/>
            </p:nvCxnSpPr>
            <p:spPr>
              <a:xfrm rot="5400000" flipH="1" flipV="1">
                <a:off x="4548227" y="2640016"/>
                <a:ext cx="894672" cy="835696"/>
              </a:xfrm>
              <a:prstGeom prst="bentConnector3">
                <a:avLst>
                  <a:gd name="adj1" fmla="val 50000"/>
                </a:avLst>
              </a:prstGeom>
              <a:ln w="19050">
                <a:solidFill>
                  <a:srgbClr val="FF0000"/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Arrow Connector 58"/>
              <p:cNvCxnSpPr>
                <a:stCxn id="71" idx="0"/>
                <a:endCxn id="20" idx="2"/>
              </p:cNvCxnSpPr>
              <p:nvPr/>
            </p:nvCxnSpPr>
            <p:spPr>
              <a:xfrm rot="5400000" flipH="1" flipV="1">
                <a:off x="4968798" y="2219445"/>
                <a:ext cx="894672" cy="1676838"/>
              </a:xfrm>
              <a:prstGeom prst="bentConnector3">
                <a:avLst>
                  <a:gd name="adj1" fmla="val 50000"/>
                </a:avLst>
              </a:prstGeom>
              <a:ln w="19050">
                <a:solidFill>
                  <a:srgbClr val="FF0000"/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Arrow Connector 59"/>
              <p:cNvCxnSpPr>
                <a:stCxn id="71" idx="0"/>
                <a:endCxn id="21" idx="2"/>
              </p:cNvCxnSpPr>
              <p:nvPr/>
            </p:nvCxnSpPr>
            <p:spPr>
              <a:xfrm rot="5400000" flipH="1" flipV="1">
                <a:off x="5471276" y="1722943"/>
                <a:ext cx="888696" cy="2675819"/>
              </a:xfrm>
              <a:prstGeom prst="bentConnector3">
                <a:avLst>
                  <a:gd name="adj1" fmla="val 50000"/>
                </a:avLst>
              </a:prstGeom>
              <a:ln w="19050">
                <a:solidFill>
                  <a:srgbClr val="FF0000"/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Arrow Connector 60"/>
              <p:cNvCxnSpPr>
                <a:stCxn id="71" idx="0"/>
                <a:endCxn id="22" idx="2"/>
              </p:cNvCxnSpPr>
              <p:nvPr/>
            </p:nvCxnSpPr>
            <p:spPr>
              <a:xfrm rot="5400000" flipH="1" flipV="1">
                <a:off x="5966929" y="1227290"/>
                <a:ext cx="888696" cy="3667125"/>
              </a:xfrm>
              <a:prstGeom prst="bentConnector3">
                <a:avLst>
                  <a:gd name="adj1" fmla="val 50000"/>
                </a:avLst>
              </a:prstGeom>
              <a:ln w="19050">
                <a:solidFill>
                  <a:srgbClr val="FF0000"/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0" name="TextBox 39"/>
            <p:cNvSpPr txBox="1"/>
            <p:nvPr/>
          </p:nvSpPr>
          <p:spPr>
            <a:xfrm>
              <a:off x="4569329" y="3075958"/>
              <a:ext cx="705255" cy="30777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pPr marL="117475" indent="-117475">
                <a:buFont typeface="Arial" panose="020B0604020202020204" pitchFamily="34" charset="0"/>
                <a:buChar char="•"/>
              </a:pPr>
              <a:r>
                <a:rPr lang="en-US" sz="1400" b="1" dirty="0" smtClean="0">
                  <a:solidFill>
                    <a:srgbClr val="FF0066"/>
                  </a:solidFill>
                </a:rPr>
                <a:t>WPIs</a:t>
              </a:r>
              <a:endParaRPr lang="en-US" sz="1400" b="1" dirty="0">
                <a:solidFill>
                  <a:srgbClr val="FF0066"/>
                </a:solidFill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1846906" y="3505200"/>
            <a:ext cx="3050849" cy="457200"/>
            <a:chOff x="1846906" y="3505200"/>
            <a:chExt cx="3050849" cy="457200"/>
          </a:xfrm>
        </p:grpSpPr>
        <p:sp>
          <p:nvSpPr>
            <p:cNvPr id="71" name="Rectangle 70"/>
            <p:cNvSpPr/>
            <p:nvPr/>
          </p:nvSpPr>
          <p:spPr>
            <a:xfrm>
              <a:off x="4257675" y="3505200"/>
              <a:ext cx="640080" cy="457200"/>
            </a:xfrm>
            <a:prstGeom prst="rect">
              <a:avLst/>
            </a:prstGeom>
            <a:solidFill>
              <a:srgbClr val="FFD7CD"/>
            </a:solidFill>
            <a:ln w="1905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8" rIns="18288"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1846906" y="3552768"/>
              <a:ext cx="242029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dirty="0" smtClean="0"/>
                <a:t>Monitor &amp; Control Proj Work</a:t>
              </a:r>
              <a:endParaRPr lang="en-US" sz="1400" dirty="0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719522" y="3962400"/>
            <a:ext cx="2785678" cy="754787"/>
            <a:chOff x="414722" y="4518847"/>
            <a:chExt cx="2785678" cy="754787"/>
          </a:xfrm>
        </p:grpSpPr>
        <p:sp>
          <p:nvSpPr>
            <p:cNvPr id="42" name="Rectangle 41"/>
            <p:cNvSpPr/>
            <p:nvPr/>
          </p:nvSpPr>
          <p:spPr>
            <a:xfrm>
              <a:off x="1514947" y="4816434"/>
              <a:ext cx="640080" cy="457200"/>
            </a:xfrm>
            <a:prstGeom prst="rect">
              <a:avLst/>
            </a:prstGeom>
            <a:solidFill>
              <a:srgbClr val="FFD7CD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8" rIns="18288"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14722" y="4518847"/>
              <a:ext cx="278567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dirty="0" smtClean="0"/>
                <a:t>Perform Integrated Change Control</a:t>
              </a:r>
              <a:endParaRPr lang="en-US" sz="1400" dirty="0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2823914" y="5369178"/>
            <a:ext cx="1268038" cy="735922"/>
            <a:chOff x="3911490" y="4835778"/>
            <a:chExt cx="1268038" cy="735922"/>
          </a:xfrm>
        </p:grpSpPr>
        <p:sp>
          <p:nvSpPr>
            <p:cNvPr id="43" name="Rectangle 42"/>
            <p:cNvSpPr/>
            <p:nvPr/>
          </p:nvSpPr>
          <p:spPr>
            <a:xfrm>
              <a:off x="4257496" y="5114500"/>
              <a:ext cx="640080" cy="4572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8" rIns="18288"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3911490" y="4835778"/>
              <a:ext cx="126803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dirty="0" smtClean="0"/>
                <a:t>Develop PMP</a:t>
              </a:r>
              <a:endParaRPr lang="en-US" sz="1400" dirty="0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5515983" y="5647900"/>
            <a:ext cx="2252003" cy="457200"/>
            <a:chOff x="6083105" y="5571700"/>
            <a:chExt cx="2252003" cy="457200"/>
          </a:xfrm>
        </p:grpSpPr>
        <p:sp>
          <p:nvSpPr>
            <p:cNvPr id="44" name="Rectangle 43"/>
            <p:cNvSpPr/>
            <p:nvPr/>
          </p:nvSpPr>
          <p:spPr>
            <a:xfrm>
              <a:off x="6083105" y="5571700"/>
              <a:ext cx="640080" cy="457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8" rIns="18288"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6692430" y="5650523"/>
              <a:ext cx="164267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Manage Proj Team</a:t>
              </a:r>
              <a:endParaRPr lang="en-US" sz="1400" dirty="0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5224078" y="4777154"/>
            <a:ext cx="1289538" cy="709246"/>
            <a:chOff x="5791200" y="4648200"/>
            <a:chExt cx="1289538" cy="709246"/>
          </a:xfrm>
        </p:grpSpPr>
        <p:sp>
          <p:nvSpPr>
            <p:cNvPr id="45" name="Rectangle 44"/>
            <p:cNvSpPr/>
            <p:nvPr/>
          </p:nvSpPr>
          <p:spPr>
            <a:xfrm>
              <a:off x="6088966" y="4648200"/>
              <a:ext cx="640080" cy="457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8" rIns="18288"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5791200" y="5049669"/>
              <a:ext cx="128953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Manage </a:t>
              </a:r>
              <a:r>
                <a:rPr lang="en-US" sz="1400" dirty="0" err="1" smtClean="0"/>
                <a:t>Comm</a:t>
              </a:r>
              <a:endParaRPr lang="en-US" sz="1400" dirty="0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2459828" y="2336208"/>
            <a:ext cx="5159465" cy="3540293"/>
            <a:chOff x="2459828" y="2336208"/>
            <a:chExt cx="5159465" cy="3540293"/>
          </a:xfrm>
        </p:grpSpPr>
        <p:cxnSp>
          <p:nvCxnSpPr>
            <p:cNvPr id="62" name="Straight Arrow Connector 35"/>
            <p:cNvCxnSpPr>
              <a:stCxn id="71" idx="2"/>
              <a:endCxn id="43" idx="3"/>
            </p:cNvCxnSpPr>
            <p:nvPr/>
          </p:nvCxnSpPr>
          <p:spPr>
            <a:xfrm rot="5400000">
              <a:off x="3236808" y="4535593"/>
              <a:ext cx="1914100" cy="767715"/>
            </a:xfrm>
            <a:prstGeom prst="bentConnector2">
              <a:avLst/>
            </a:prstGeom>
            <a:ln w="19050">
              <a:solidFill>
                <a:srgbClr val="0000FF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0" name="Group 49"/>
            <p:cNvGrpSpPr/>
            <p:nvPr/>
          </p:nvGrpSpPr>
          <p:grpSpPr>
            <a:xfrm>
              <a:off x="2459828" y="3962399"/>
              <a:ext cx="2814757" cy="526187"/>
              <a:chOff x="2459828" y="3962399"/>
              <a:chExt cx="2814757" cy="526187"/>
            </a:xfrm>
          </p:grpSpPr>
          <p:cxnSp>
            <p:nvCxnSpPr>
              <p:cNvPr id="63" name="Straight Arrow Connector 11"/>
              <p:cNvCxnSpPr>
                <a:stCxn id="71" idx="2"/>
                <a:endCxn id="42" idx="3"/>
              </p:cNvCxnSpPr>
              <p:nvPr/>
            </p:nvCxnSpPr>
            <p:spPr>
              <a:xfrm rot="5400000">
                <a:off x="3255678" y="3166549"/>
                <a:ext cx="526187" cy="2117888"/>
              </a:xfrm>
              <a:prstGeom prst="bentConnector2">
                <a:avLst/>
              </a:prstGeom>
              <a:ln w="19050">
                <a:solidFill>
                  <a:srgbClr val="0000FF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TextBox 64"/>
              <p:cNvSpPr txBox="1"/>
              <p:nvPr/>
            </p:nvSpPr>
            <p:spPr>
              <a:xfrm>
                <a:off x="4544373" y="4085537"/>
                <a:ext cx="730212" cy="307777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>
                <a:spAutoFit/>
              </a:bodyPr>
              <a:lstStyle/>
              <a:p>
                <a:pPr marL="117475" indent="-117475">
                  <a:buFont typeface="Arial" panose="020B0604020202020204" pitchFamily="34" charset="0"/>
                  <a:buChar char="•"/>
                </a:pPr>
                <a:r>
                  <a:rPr lang="en-US" sz="1400" b="1" dirty="0" smtClean="0">
                    <a:solidFill>
                      <a:srgbClr val="0000FF"/>
                    </a:solidFill>
                  </a:rPr>
                  <a:t>WPRs</a:t>
                </a:r>
                <a:endParaRPr lang="en-US" sz="1400" b="1" dirty="0">
                  <a:solidFill>
                    <a:srgbClr val="0000FF"/>
                  </a:solidFill>
                </a:endParaRPr>
              </a:p>
            </p:txBody>
          </p:sp>
        </p:grpSp>
        <p:cxnSp>
          <p:nvCxnSpPr>
            <p:cNvPr id="67" name="Straight Arrow Connector 11"/>
            <p:cNvCxnSpPr>
              <a:stCxn id="71" idx="2"/>
              <a:endCxn id="20" idx="3"/>
            </p:cNvCxnSpPr>
            <p:nvPr/>
          </p:nvCxnSpPr>
          <p:spPr>
            <a:xfrm rot="5400000" flipH="1" flipV="1">
              <a:off x="4785918" y="2128005"/>
              <a:ext cx="1626192" cy="2042598"/>
            </a:xfrm>
            <a:prstGeom prst="bentConnector4">
              <a:avLst>
                <a:gd name="adj1" fmla="val -32080"/>
                <a:gd name="adj2" fmla="val 108322"/>
              </a:avLst>
            </a:prstGeom>
            <a:ln w="19050">
              <a:solidFill>
                <a:srgbClr val="0000FF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Arrow Connector 11"/>
            <p:cNvCxnSpPr>
              <a:stCxn id="71" idx="2"/>
              <a:endCxn id="21" idx="3"/>
            </p:cNvCxnSpPr>
            <p:nvPr/>
          </p:nvCxnSpPr>
          <p:spPr>
            <a:xfrm rot="5400000" flipH="1" flipV="1">
              <a:off x="5288396" y="1631502"/>
              <a:ext cx="1620216" cy="3041579"/>
            </a:xfrm>
            <a:prstGeom prst="bentConnector4">
              <a:avLst>
                <a:gd name="adj1" fmla="val -32198"/>
                <a:gd name="adj2" fmla="val 105974"/>
              </a:avLst>
            </a:prstGeom>
            <a:ln w="19050">
              <a:solidFill>
                <a:srgbClr val="0000FF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Arrow Connector 11"/>
            <p:cNvCxnSpPr>
              <a:stCxn id="71" idx="2"/>
              <a:endCxn id="45" idx="1"/>
            </p:cNvCxnSpPr>
            <p:nvPr/>
          </p:nvCxnSpPr>
          <p:spPr>
            <a:xfrm rot="16200000" flipH="1">
              <a:off x="4528102" y="4012012"/>
              <a:ext cx="1043354" cy="944129"/>
            </a:xfrm>
            <a:prstGeom prst="bentConnector2">
              <a:avLst/>
            </a:prstGeom>
            <a:ln w="19050">
              <a:solidFill>
                <a:srgbClr val="0000FF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Arrow Connector 11"/>
            <p:cNvCxnSpPr>
              <a:stCxn id="71" idx="2"/>
              <a:endCxn id="44" idx="1"/>
            </p:cNvCxnSpPr>
            <p:nvPr/>
          </p:nvCxnSpPr>
          <p:spPr>
            <a:xfrm rot="16200000" flipH="1">
              <a:off x="4089799" y="4450316"/>
              <a:ext cx="1914100" cy="938268"/>
            </a:xfrm>
            <a:prstGeom prst="bentConnector2">
              <a:avLst/>
            </a:prstGeom>
            <a:ln w="19050">
              <a:solidFill>
                <a:srgbClr val="0000FF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3" name="Group 112"/>
          <p:cNvGrpSpPr/>
          <p:nvPr/>
        </p:nvGrpSpPr>
        <p:grpSpPr>
          <a:xfrm>
            <a:off x="2096709" y="4717186"/>
            <a:ext cx="1625368" cy="1159313"/>
            <a:chOff x="2096709" y="4717186"/>
            <a:chExt cx="1625368" cy="1159313"/>
          </a:xfrm>
        </p:grpSpPr>
        <p:cxnSp>
          <p:nvCxnSpPr>
            <p:cNvPr id="64" name="Straight Arrow Connector 11"/>
            <p:cNvCxnSpPr>
              <a:stCxn id="42" idx="2"/>
              <a:endCxn id="43" idx="1"/>
            </p:cNvCxnSpPr>
            <p:nvPr/>
          </p:nvCxnSpPr>
          <p:spPr>
            <a:xfrm rot="16200000" flipH="1">
              <a:off x="2075197" y="4781776"/>
              <a:ext cx="1159313" cy="1030133"/>
            </a:xfrm>
            <a:prstGeom prst="bentConnector2">
              <a:avLst/>
            </a:prstGeom>
            <a:ln w="63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" name="TextBox 107"/>
            <p:cNvSpPr txBox="1"/>
            <p:nvPr/>
          </p:nvSpPr>
          <p:spPr>
            <a:xfrm>
              <a:off x="2096709" y="4800600"/>
              <a:ext cx="162536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17475" indent="-117475">
                <a:buFont typeface="Arial" panose="020B0604020202020204" pitchFamily="34" charset="0"/>
                <a:buChar char="•"/>
              </a:pPr>
              <a:r>
                <a:rPr lang="en-US" sz="1400" dirty="0" smtClean="0"/>
                <a:t>Approved Change Requests</a:t>
              </a:r>
              <a:endParaRPr lang="en-US" sz="1400" dirty="0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6161924" y="2342184"/>
            <a:ext cx="2601075" cy="3146442"/>
            <a:chOff x="6161924" y="2342184"/>
            <a:chExt cx="2601075" cy="3146442"/>
          </a:xfrm>
        </p:grpSpPr>
        <p:cxnSp>
          <p:nvCxnSpPr>
            <p:cNvPr id="77" name="Straight Arrow Connector 11"/>
            <p:cNvCxnSpPr>
              <a:stCxn id="45" idx="3"/>
              <a:endCxn id="22" idx="3"/>
            </p:cNvCxnSpPr>
            <p:nvPr/>
          </p:nvCxnSpPr>
          <p:spPr>
            <a:xfrm flipV="1">
              <a:off x="6161924" y="2342184"/>
              <a:ext cx="2448676" cy="2663570"/>
            </a:xfrm>
            <a:prstGeom prst="bentConnector3">
              <a:avLst>
                <a:gd name="adj1" fmla="val 109336"/>
              </a:avLst>
            </a:prstGeom>
            <a:ln w="1270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9" name="TextBox 108"/>
            <p:cNvSpPr txBox="1"/>
            <p:nvPr/>
          </p:nvSpPr>
          <p:spPr>
            <a:xfrm>
              <a:off x="7031466" y="4965406"/>
              <a:ext cx="1731533" cy="523220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rtlCol="0">
              <a:spAutoFit/>
            </a:bodyPr>
            <a:lstStyle/>
            <a:p>
              <a:pPr marL="117475" indent="-117475">
                <a:buFont typeface="Arial" panose="020B0604020202020204" pitchFamily="34" charset="0"/>
                <a:buChar char="•"/>
              </a:pPr>
              <a:r>
                <a:rPr lang="en-US" sz="1400" dirty="0" smtClean="0"/>
                <a:t>Project Documents Updates</a:t>
              </a:r>
              <a:endParaRPr lang="en-US" sz="1400" dirty="0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1117832" y="914400"/>
            <a:ext cx="3138344" cy="5692988"/>
            <a:chOff x="1117832" y="914400"/>
            <a:chExt cx="3138344" cy="5692988"/>
          </a:xfrm>
        </p:grpSpPr>
        <p:cxnSp>
          <p:nvCxnSpPr>
            <p:cNvPr id="104" name="Straight Arrow Connector 11"/>
            <p:cNvCxnSpPr>
              <a:stCxn id="4" idx="1"/>
              <a:endCxn id="43" idx="2"/>
            </p:cNvCxnSpPr>
            <p:nvPr/>
          </p:nvCxnSpPr>
          <p:spPr>
            <a:xfrm rot="10800000" flipV="1">
              <a:off x="3489960" y="914400"/>
              <a:ext cx="766216" cy="5190700"/>
            </a:xfrm>
            <a:prstGeom prst="bentConnector4">
              <a:avLst>
                <a:gd name="adj1" fmla="val 481995"/>
                <a:gd name="adj2" fmla="val 104404"/>
              </a:avLst>
            </a:prstGeom>
            <a:ln w="12700">
              <a:solidFill>
                <a:schemeClr val="tx1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TextBox 109"/>
            <p:cNvSpPr txBox="1"/>
            <p:nvPr/>
          </p:nvSpPr>
          <p:spPr>
            <a:xfrm>
              <a:off x="1117832" y="6299611"/>
              <a:ext cx="1930168" cy="307777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rtlCol="0">
              <a:spAutoFit/>
            </a:bodyPr>
            <a:lstStyle/>
            <a:p>
              <a:pPr marL="117475" indent="-117475">
                <a:buFont typeface="Arial" panose="020B0604020202020204" pitchFamily="34" charset="0"/>
                <a:buChar char="•"/>
              </a:pPr>
              <a:r>
                <a:rPr lang="en-US" sz="1400" dirty="0" smtClean="0"/>
                <a:t>Project Plan Updates</a:t>
              </a:r>
              <a:endParaRPr lang="en-US" sz="1400" dirty="0"/>
            </a:p>
          </p:txBody>
        </p:sp>
      </p:grpSp>
      <p:cxnSp>
        <p:nvCxnSpPr>
          <p:cNvPr id="115" name="Straight Connector 114"/>
          <p:cNvCxnSpPr/>
          <p:nvPr/>
        </p:nvCxnSpPr>
        <p:spPr>
          <a:xfrm>
            <a:off x="-13855" y="513748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1252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2" y="0"/>
            <a:ext cx="9143398" cy="600635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General Input-Output Model for any M&amp;C Process in any KA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31</a:t>
            </a:fld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6" name="Flowchart: Predefined Process 5"/>
          <p:cNvSpPr>
            <a:spLocks noChangeAspect="1"/>
          </p:cNvSpPr>
          <p:nvPr/>
        </p:nvSpPr>
        <p:spPr>
          <a:xfrm>
            <a:off x="3094904" y="2526323"/>
            <a:ext cx="2315296" cy="1551249"/>
          </a:xfrm>
          <a:prstGeom prst="flowChartPredefinedProcess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M&amp;C Process in any KA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5289" y="2403228"/>
            <a:ext cx="3962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39725" indent="-339725">
              <a:buSzPct val="90000"/>
              <a:buFont typeface="+mj-lt"/>
              <a:buAutoNum type="arabicPeriod"/>
            </a:pPr>
            <a:r>
              <a:rPr lang="en-US" sz="2400" b="1" dirty="0" smtClean="0"/>
              <a:t>PMP</a:t>
            </a:r>
          </a:p>
          <a:p>
            <a:pPr marL="339725" indent="-339725">
              <a:buSzPct val="90000"/>
              <a:buFont typeface="+mj-lt"/>
              <a:buAutoNum type="arabicPeriod"/>
            </a:pPr>
            <a:r>
              <a:rPr lang="en-US" sz="2400" b="1" dirty="0" smtClean="0"/>
              <a:t>PDs (w/a)</a:t>
            </a:r>
          </a:p>
          <a:p>
            <a:pPr marL="339725" indent="-339725">
              <a:buSzPct val="90000"/>
              <a:buFont typeface="+mj-lt"/>
              <a:buAutoNum type="arabicPeriod"/>
            </a:pPr>
            <a:r>
              <a:rPr lang="en-US" sz="2400" b="1" dirty="0" smtClean="0">
                <a:solidFill>
                  <a:srgbClr val="0000CC"/>
                </a:solidFill>
              </a:rPr>
              <a:t>WPD</a:t>
            </a:r>
            <a:r>
              <a:rPr lang="en-US" sz="2400" dirty="0" smtClean="0"/>
              <a:t>*</a:t>
            </a:r>
          </a:p>
          <a:p>
            <a:pPr marL="339725" indent="-339725">
              <a:buSzPct val="90000"/>
              <a:buFont typeface="+mj-lt"/>
              <a:buAutoNum type="arabicPeriod"/>
            </a:pPr>
            <a:r>
              <a:rPr lang="en-US" sz="2400" b="1" dirty="0" smtClean="0"/>
              <a:t>OPA</a:t>
            </a:r>
          </a:p>
          <a:p>
            <a:pPr marL="339725" indent="-339725">
              <a:buSzPct val="90000"/>
              <a:buFont typeface="+mj-lt"/>
              <a:buAutoNum type="arabicPeriod"/>
            </a:pPr>
            <a:r>
              <a:rPr lang="en-US" sz="2400" b="1" dirty="0" smtClean="0"/>
              <a:t>Any Specific Input</a:t>
            </a:r>
            <a:endParaRPr lang="en-US" sz="2400" b="1" dirty="0"/>
          </a:p>
        </p:txBody>
      </p:sp>
      <p:grpSp>
        <p:nvGrpSpPr>
          <p:cNvPr id="9" name="Group 8"/>
          <p:cNvGrpSpPr/>
          <p:nvPr/>
        </p:nvGrpSpPr>
        <p:grpSpPr>
          <a:xfrm>
            <a:off x="5681864" y="3139871"/>
            <a:ext cx="320352" cy="320352"/>
            <a:chOff x="5648170" y="2227423"/>
            <a:chExt cx="320352" cy="320352"/>
          </a:xfrm>
        </p:grpSpPr>
        <p:sp>
          <p:nvSpPr>
            <p:cNvPr id="10" name="Right Arrow 9"/>
            <p:cNvSpPr/>
            <p:nvPr/>
          </p:nvSpPr>
          <p:spPr>
            <a:xfrm>
              <a:off x="5648170" y="2227423"/>
              <a:ext cx="320352" cy="320352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tx1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Right Arrow 6"/>
            <p:cNvSpPr/>
            <p:nvPr/>
          </p:nvSpPr>
          <p:spPr>
            <a:xfrm>
              <a:off x="5648170" y="2291493"/>
              <a:ext cx="224246" cy="1922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800" b="1" kern="1200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6172200" y="2381053"/>
            <a:ext cx="343469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39725" indent="-339725">
              <a:buSzPct val="90000"/>
              <a:buFont typeface="+mj-lt"/>
              <a:buAutoNum type="arabicPeriod"/>
            </a:pPr>
            <a:r>
              <a:rPr lang="en-US" sz="2400" b="1" dirty="0" smtClean="0"/>
              <a:t>PMP Updates</a:t>
            </a:r>
          </a:p>
          <a:p>
            <a:pPr marL="339725" indent="-339725">
              <a:buSzPct val="90000"/>
              <a:buFont typeface="+mj-lt"/>
              <a:buAutoNum type="arabicPeriod"/>
            </a:pPr>
            <a:r>
              <a:rPr lang="en-US" sz="2400" b="1" dirty="0" smtClean="0"/>
              <a:t>PD Updates</a:t>
            </a:r>
          </a:p>
          <a:p>
            <a:pPr marL="339725" indent="-339725">
              <a:buSzPct val="90000"/>
              <a:buFont typeface="+mj-lt"/>
              <a:buAutoNum type="arabicPeriod"/>
            </a:pPr>
            <a:r>
              <a:rPr lang="en-US" sz="2400" b="1" dirty="0" smtClean="0">
                <a:solidFill>
                  <a:srgbClr val="0000CC"/>
                </a:solidFill>
              </a:rPr>
              <a:t>WPI</a:t>
            </a:r>
            <a:r>
              <a:rPr lang="en-US" sz="2400" dirty="0" smtClean="0"/>
              <a:t>**</a:t>
            </a:r>
            <a:endParaRPr lang="en-US" sz="2400" dirty="0">
              <a:solidFill>
                <a:srgbClr val="0000CC"/>
              </a:solidFill>
            </a:endParaRPr>
          </a:p>
          <a:p>
            <a:pPr marL="339725" indent="-339725">
              <a:buSzPct val="90000"/>
              <a:buFont typeface="+mj-lt"/>
              <a:buAutoNum type="arabicPeriod"/>
            </a:pPr>
            <a:r>
              <a:rPr lang="en-US" sz="2400" b="1" dirty="0" smtClean="0"/>
              <a:t>OPA Updates</a:t>
            </a:r>
          </a:p>
          <a:p>
            <a:pPr marL="339725" indent="-339725">
              <a:buSzPct val="90000"/>
              <a:buFont typeface="+mj-lt"/>
              <a:buAutoNum type="arabicPeriod"/>
            </a:pPr>
            <a:r>
              <a:rPr lang="en-US" sz="2400" b="1" dirty="0"/>
              <a:t>Any Specific </a:t>
            </a:r>
            <a:r>
              <a:rPr lang="en-US" sz="2400" b="1" dirty="0" smtClean="0"/>
              <a:t>Output      +</a:t>
            </a:r>
          </a:p>
          <a:p>
            <a:pPr marL="339725" indent="-339725">
              <a:buSzPct val="90000"/>
              <a:buFont typeface="+mj-lt"/>
              <a:buAutoNum type="arabicPeriod"/>
            </a:pPr>
            <a:r>
              <a:rPr lang="en-US" sz="2400" b="1" dirty="0" smtClean="0">
                <a:solidFill>
                  <a:srgbClr val="0000CC"/>
                </a:solidFill>
              </a:rPr>
              <a:t>Change Request</a:t>
            </a:r>
            <a:r>
              <a:rPr lang="en-US" sz="2400" baseline="30000" dirty="0" smtClean="0"/>
              <a:t>#</a:t>
            </a:r>
            <a:endParaRPr lang="en-US" sz="2400" b="1" dirty="0" smtClean="0">
              <a:solidFill>
                <a:srgbClr val="0000CC"/>
              </a:solidFill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>
            <a:off x="-13855" y="654424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85800" y="4360985"/>
            <a:ext cx="82296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92150" indent="-692150"/>
            <a:r>
              <a:rPr lang="en-US" dirty="0" smtClean="0"/>
              <a:t>PMP:	Project Management Plan</a:t>
            </a:r>
          </a:p>
          <a:p>
            <a:pPr marL="692150" indent="-692150"/>
            <a:r>
              <a:rPr lang="en-US" dirty="0" smtClean="0"/>
              <a:t>KA: 	Knowledge Area</a:t>
            </a:r>
          </a:p>
          <a:p>
            <a:pPr marL="692150" indent="-692150"/>
            <a:r>
              <a:rPr lang="en-US" dirty="0" smtClean="0"/>
              <a:t>w/a: 	where applicable</a:t>
            </a:r>
          </a:p>
          <a:p>
            <a:pPr marL="692150" indent="-692150"/>
            <a:r>
              <a:rPr lang="en-US" dirty="0" smtClean="0"/>
              <a:t>PD: 	Project Document</a:t>
            </a:r>
          </a:p>
          <a:p>
            <a:pPr marL="692150" indent="-692150"/>
            <a:r>
              <a:rPr lang="en-US" dirty="0" smtClean="0"/>
              <a:t>*: 	from the KA Executing Process or ‘</a:t>
            </a:r>
            <a:r>
              <a:rPr lang="en-US" i="1" dirty="0" smtClean="0"/>
              <a:t>Direct &amp; Manage Project Work’ </a:t>
            </a:r>
            <a:r>
              <a:rPr lang="en-US" dirty="0" smtClean="0"/>
              <a:t>as applicable</a:t>
            </a:r>
          </a:p>
          <a:p>
            <a:pPr marL="692150" indent="-692150"/>
            <a:r>
              <a:rPr lang="en-US" dirty="0" smtClean="0"/>
              <a:t>**:	to the ‘</a:t>
            </a:r>
            <a:r>
              <a:rPr lang="en-US" i="1" dirty="0" smtClean="0"/>
              <a:t>Monitor </a:t>
            </a:r>
            <a:r>
              <a:rPr lang="en-US" i="1" dirty="0"/>
              <a:t>&amp; </a:t>
            </a:r>
            <a:r>
              <a:rPr lang="en-US" i="1" dirty="0" smtClean="0"/>
              <a:t>Control </a:t>
            </a:r>
            <a:r>
              <a:rPr lang="en-US" i="1" dirty="0"/>
              <a:t>Project </a:t>
            </a:r>
            <a:r>
              <a:rPr lang="en-US" i="1" dirty="0" smtClean="0"/>
              <a:t>Work’</a:t>
            </a:r>
            <a:endParaRPr lang="en-US" dirty="0" smtClean="0"/>
          </a:p>
          <a:p>
            <a:pPr marL="692150" indent="-692150"/>
            <a:r>
              <a:rPr lang="en-US" b="1" baseline="30000" dirty="0"/>
              <a:t># </a:t>
            </a:r>
            <a:r>
              <a:rPr lang="en-US" dirty="0" smtClean="0"/>
              <a:t>:	to the ‘</a:t>
            </a:r>
            <a:r>
              <a:rPr lang="en-US" i="1" dirty="0" smtClean="0"/>
              <a:t>Perform Integrated Change Control’</a:t>
            </a:r>
            <a:endParaRPr lang="en-US" dirty="0"/>
          </a:p>
        </p:txBody>
      </p:sp>
      <p:sp>
        <p:nvSpPr>
          <p:cNvPr id="20" name="Right Arrow 19"/>
          <p:cNvSpPr/>
          <p:nvPr/>
        </p:nvSpPr>
        <p:spPr>
          <a:xfrm>
            <a:off x="2286000" y="3141771"/>
            <a:ext cx="357731" cy="320352"/>
          </a:xfrm>
          <a:prstGeom prst="rightArrow">
            <a:avLst>
              <a:gd name="adj1" fmla="val 60000"/>
              <a:gd name="adj2" fmla="val 50000"/>
            </a:avLst>
          </a:prstGeom>
          <a:solidFill>
            <a:schemeClr val="tx1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6" name="TextBox 25"/>
          <p:cNvSpPr txBox="1"/>
          <p:nvPr/>
        </p:nvSpPr>
        <p:spPr>
          <a:xfrm>
            <a:off x="1720362" y="961786"/>
            <a:ext cx="4185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8275" indent="-166688">
              <a:buFontTx/>
              <a:buChar char="-"/>
            </a:pPr>
            <a:r>
              <a:rPr lang="en-US" sz="2200" b="1" dirty="0" smtClean="0">
                <a:solidFill>
                  <a:srgbClr val="0000CC"/>
                </a:solidFill>
              </a:rPr>
              <a:t>KA </a:t>
            </a:r>
            <a:r>
              <a:rPr lang="en-US" sz="2200" b="1" dirty="0" err="1" smtClean="0">
                <a:solidFill>
                  <a:srgbClr val="0000CC"/>
                </a:solidFill>
              </a:rPr>
              <a:t>Mgt</a:t>
            </a:r>
            <a:r>
              <a:rPr lang="en-US" sz="2200" b="1" smtClean="0">
                <a:solidFill>
                  <a:srgbClr val="0000CC"/>
                </a:solidFill>
              </a:rPr>
              <a:t> Plan</a:t>
            </a:r>
            <a:endParaRPr lang="en-US" sz="2200" b="1" dirty="0">
              <a:solidFill>
                <a:srgbClr val="0000CC"/>
              </a:solidFill>
            </a:endParaRPr>
          </a:p>
          <a:p>
            <a:pPr marL="168275" indent="-166688">
              <a:buFontTx/>
              <a:buChar char="-"/>
            </a:pPr>
            <a:r>
              <a:rPr lang="en-US" sz="2200" b="1" dirty="0" smtClean="0">
                <a:solidFill>
                  <a:srgbClr val="0000CC"/>
                </a:solidFill>
              </a:rPr>
              <a:t>KA Baseline (w/a)</a:t>
            </a:r>
          </a:p>
          <a:p>
            <a:pPr marL="168275" indent="-166688">
              <a:buFontTx/>
              <a:buChar char="-"/>
            </a:pPr>
            <a:r>
              <a:rPr lang="en-US" sz="2200" b="1" dirty="0" smtClean="0">
                <a:solidFill>
                  <a:srgbClr val="0000CC"/>
                </a:solidFill>
              </a:rPr>
              <a:t>Any other </a:t>
            </a:r>
            <a:r>
              <a:rPr lang="en-US" sz="2200" b="1" dirty="0" err="1" smtClean="0">
                <a:solidFill>
                  <a:srgbClr val="0000CC"/>
                </a:solidFill>
              </a:rPr>
              <a:t>Mgt</a:t>
            </a:r>
            <a:r>
              <a:rPr lang="en-US" sz="2200" b="1" dirty="0" smtClean="0">
                <a:solidFill>
                  <a:srgbClr val="0000CC"/>
                </a:solidFill>
              </a:rPr>
              <a:t> Plan (w/a)</a:t>
            </a:r>
            <a:endParaRPr lang="en-US" sz="2200" b="1" dirty="0">
              <a:solidFill>
                <a:srgbClr val="0000CC"/>
              </a:solidFill>
            </a:endParaRPr>
          </a:p>
        </p:txBody>
      </p:sp>
      <p:sp>
        <p:nvSpPr>
          <p:cNvPr id="32" name="Freeform 31"/>
          <p:cNvSpPr>
            <a:spLocks noChangeAspect="1"/>
          </p:cNvSpPr>
          <p:nvPr/>
        </p:nvSpPr>
        <p:spPr>
          <a:xfrm>
            <a:off x="890954" y="1225063"/>
            <a:ext cx="836307" cy="1260231"/>
          </a:xfrm>
          <a:custGeom>
            <a:avLst/>
            <a:gdLst>
              <a:gd name="connsiteX0" fmla="*/ 0 w 6729046"/>
              <a:gd name="connsiteY0" fmla="*/ 4032739 h 4337539"/>
              <a:gd name="connsiteX1" fmla="*/ 0 w 6729046"/>
              <a:gd name="connsiteY1" fmla="*/ 4337539 h 4337539"/>
              <a:gd name="connsiteX2" fmla="*/ 5791200 w 6729046"/>
              <a:gd name="connsiteY2" fmla="*/ 1547446 h 4337539"/>
              <a:gd name="connsiteX3" fmla="*/ 5873262 w 6729046"/>
              <a:gd name="connsiteY3" fmla="*/ 2004646 h 4337539"/>
              <a:gd name="connsiteX4" fmla="*/ 6729046 w 6729046"/>
              <a:gd name="connsiteY4" fmla="*/ 832339 h 4337539"/>
              <a:gd name="connsiteX5" fmla="*/ 5627077 w 6729046"/>
              <a:gd name="connsiteY5" fmla="*/ 0 h 4337539"/>
              <a:gd name="connsiteX6" fmla="*/ 5673969 w 6729046"/>
              <a:gd name="connsiteY6" fmla="*/ 480646 h 4337539"/>
              <a:gd name="connsiteX7" fmla="*/ 0 w 6729046"/>
              <a:gd name="connsiteY7" fmla="*/ 4032739 h 4337539"/>
              <a:gd name="connsiteX0" fmla="*/ 0 w 6729046"/>
              <a:gd name="connsiteY0" fmla="*/ 4032739 h 4032739"/>
              <a:gd name="connsiteX1" fmla="*/ 5791200 w 6729046"/>
              <a:gd name="connsiteY1" fmla="*/ 1547446 h 4032739"/>
              <a:gd name="connsiteX2" fmla="*/ 5873262 w 6729046"/>
              <a:gd name="connsiteY2" fmla="*/ 2004646 h 4032739"/>
              <a:gd name="connsiteX3" fmla="*/ 6729046 w 6729046"/>
              <a:gd name="connsiteY3" fmla="*/ 832339 h 4032739"/>
              <a:gd name="connsiteX4" fmla="*/ 5627077 w 6729046"/>
              <a:gd name="connsiteY4" fmla="*/ 0 h 4032739"/>
              <a:gd name="connsiteX5" fmla="*/ 5673969 w 6729046"/>
              <a:gd name="connsiteY5" fmla="*/ 480646 h 4032739"/>
              <a:gd name="connsiteX6" fmla="*/ 0 w 6729046"/>
              <a:gd name="connsiteY6" fmla="*/ 4032739 h 4032739"/>
              <a:gd name="connsiteX0" fmla="*/ 60 w 6729106"/>
              <a:gd name="connsiteY0" fmla="*/ 4032739 h 4032739"/>
              <a:gd name="connsiteX1" fmla="*/ 5791260 w 6729106"/>
              <a:gd name="connsiteY1" fmla="*/ 1547446 h 4032739"/>
              <a:gd name="connsiteX2" fmla="*/ 5873322 w 6729106"/>
              <a:gd name="connsiteY2" fmla="*/ 2004646 h 4032739"/>
              <a:gd name="connsiteX3" fmla="*/ 6729106 w 6729106"/>
              <a:gd name="connsiteY3" fmla="*/ 832339 h 4032739"/>
              <a:gd name="connsiteX4" fmla="*/ 5627137 w 6729106"/>
              <a:gd name="connsiteY4" fmla="*/ 0 h 4032739"/>
              <a:gd name="connsiteX5" fmla="*/ 5674029 w 6729106"/>
              <a:gd name="connsiteY5" fmla="*/ 480646 h 4032739"/>
              <a:gd name="connsiteX6" fmla="*/ 60 w 6729106"/>
              <a:gd name="connsiteY6" fmla="*/ 4032739 h 4032739"/>
              <a:gd name="connsiteX0" fmla="*/ 60 w 6729106"/>
              <a:gd name="connsiteY0" fmla="*/ 4032739 h 4042423"/>
              <a:gd name="connsiteX1" fmla="*/ 5791260 w 6729106"/>
              <a:gd name="connsiteY1" fmla="*/ 1547446 h 4042423"/>
              <a:gd name="connsiteX2" fmla="*/ 5873322 w 6729106"/>
              <a:gd name="connsiteY2" fmla="*/ 2004646 h 4042423"/>
              <a:gd name="connsiteX3" fmla="*/ 6729106 w 6729106"/>
              <a:gd name="connsiteY3" fmla="*/ 832339 h 4042423"/>
              <a:gd name="connsiteX4" fmla="*/ 5627137 w 6729106"/>
              <a:gd name="connsiteY4" fmla="*/ 0 h 4042423"/>
              <a:gd name="connsiteX5" fmla="*/ 5674029 w 6729106"/>
              <a:gd name="connsiteY5" fmla="*/ 480646 h 4042423"/>
              <a:gd name="connsiteX6" fmla="*/ 60 w 6729106"/>
              <a:gd name="connsiteY6" fmla="*/ 4032739 h 4042423"/>
              <a:gd name="connsiteX0" fmla="*/ 89709 w 6818755"/>
              <a:gd name="connsiteY0" fmla="*/ 4032739 h 4042423"/>
              <a:gd name="connsiteX1" fmla="*/ 5880909 w 6818755"/>
              <a:gd name="connsiteY1" fmla="*/ 1547446 h 4042423"/>
              <a:gd name="connsiteX2" fmla="*/ 5962971 w 6818755"/>
              <a:gd name="connsiteY2" fmla="*/ 2004646 h 4042423"/>
              <a:gd name="connsiteX3" fmla="*/ 6818755 w 6818755"/>
              <a:gd name="connsiteY3" fmla="*/ 832339 h 4042423"/>
              <a:gd name="connsiteX4" fmla="*/ 5716786 w 6818755"/>
              <a:gd name="connsiteY4" fmla="*/ 0 h 4042423"/>
              <a:gd name="connsiteX5" fmla="*/ 5763678 w 6818755"/>
              <a:gd name="connsiteY5" fmla="*/ 480646 h 4042423"/>
              <a:gd name="connsiteX6" fmla="*/ 2410878 w 6818755"/>
              <a:gd name="connsiteY6" fmla="*/ 1617785 h 4042423"/>
              <a:gd name="connsiteX7" fmla="*/ 89709 w 6818755"/>
              <a:gd name="connsiteY7" fmla="*/ 4032739 h 4042423"/>
              <a:gd name="connsiteX0" fmla="*/ 89709 w 6818755"/>
              <a:gd name="connsiteY0" fmla="*/ 4032739 h 4047447"/>
              <a:gd name="connsiteX1" fmla="*/ 2844633 w 6818755"/>
              <a:gd name="connsiteY1" fmla="*/ 2145323 h 4047447"/>
              <a:gd name="connsiteX2" fmla="*/ 5880909 w 6818755"/>
              <a:gd name="connsiteY2" fmla="*/ 1547446 h 4047447"/>
              <a:gd name="connsiteX3" fmla="*/ 5962971 w 6818755"/>
              <a:gd name="connsiteY3" fmla="*/ 2004646 h 4047447"/>
              <a:gd name="connsiteX4" fmla="*/ 6818755 w 6818755"/>
              <a:gd name="connsiteY4" fmla="*/ 832339 h 4047447"/>
              <a:gd name="connsiteX5" fmla="*/ 5716786 w 6818755"/>
              <a:gd name="connsiteY5" fmla="*/ 0 h 4047447"/>
              <a:gd name="connsiteX6" fmla="*/ 5763678 w 6818755"/>
              <a:gd name="connsiteY6" fmla="*/ 480646 h 4047447"/>
              <a:gd name="connsiteX7" fmla="*/ 2410878 w 6818755"/>
              <a:gd name="connsiteY7" fmla="*/ 1617785 h 4047447"/>
              <a:gd name="connsiteX8" fmla="*/ 89709 w 6818755"/>
              <a:gd name="connsiteY8" fmla="*/ 4032739 h 4047447"/>
              <a:gd name="connsiteX0" fmla="*/ 37289 w 6766335"/>
              <a:gd name="connsiteY0" fmla="*/ 4032739 h 4047447"/>
              <a:gd name="connsiteX1" fmla="*/ 2792213 w 6766335"/>
              <a:gd name="connsiteY1" fmla="*/ 2145323 h 4047447"/>
              <a:gd name="connsiteX2" fmla="*/ 5828489 w 6766335"/>
              <a:gd name="connsiteY2" fmla="*/ 1547446 h 4047447"/>
              <a:gd name="connsiteX3" fmla="*/ 5910551 w 6766335"/>
              <a:gd name="connsiteY3" fmla="*/ 2004646 h 4047447"/>
              <a:gd name="connsiteX4" fmla="*/ 6766335 w 6766335"/>
              <a:gd name="connsiteY4" fmla="*/ 832339 h 4047447"/>
              <a:gd name="connsiteX5" fmla="*/ 5664366 w 6766335"/>
              <a:gd name="connsiteY5" fmla="*/ 0 h 4047447"/>
              <a:gd name="connsiteX6" fmla="*/ 5711258 w 6766335"/>
              <a:gd name="connsiteY6" fmla="*/ 480646 h 4047447"/>
              <a:gd name="connsiteX7" fmla="*/ 2358458 w 6766335"/>
              <a:gd name="connsiteY7" fmla="*/ 1617785 h 4047447"/>
              <a:gd name="connsiteX8" fmla="*/ 37289 w 6766335"/>
              <a:gd name="connsiteY8" fmla="*/ 4032739 h 4047447"/>
              <a:gd name="connsiteX0" fmla="*/ 37289 w 6766335"/>
              <a:gd name="connsiteY0" fmla="*/ 4032739 h 4047447"/>
              <a:gd name="connsiteX1" fmla="*/ 2792213 w 6766335"/>
              <a:gd name="connsiteY1" fmla="*/ 2145323 h 4047447"/>
              <a:gd name="connsiteX2" fmla="*/ 5828489 w 6766335"/>
              <a:gd name="connsiteY2" fmla="*/ 1547446 h 4047447"/>
              <a:gd name="connsiteX3" fmla="*/ 5910551 w 6766335"/>
              <a:gd name="connsiteY3" fmla="*/ 2004646 h 4047447"/>
              <a:gd name="connsiteX4" fmla="*/ 6766335 w 6766335"/>
              <a:gd name="connsiteY4" fmla="*/ 832339 h 4047447"/>
              <a:gd name="connsiteX5" fmla="*/ 5664366 w 6766335"/>
              <a:gd name="connsiteY5" fmla="*/ 0 h 4047447"/>
              <a:gd name="connsiteX6" fmla="*/ 5711258 w 6766335"/>
              <a:gd name="connsiteY6" fmla="*/ 480646 h 4047447"/>
              <a:gd name="connsiteX7" fmla="*/ 2358458 w 6766335"/>
              <a:gd name="connsiteY7" fmla="*/ 1617785 h 4047447"/>
              <a:gd name="connsiteX8" fmla="*/ 37289 w 6766335"/>
              <a:gd name="connsiteY8" fmla="*/ 4032739 h 4047447"/>
              <a:gd name="connsiteX0" fmla="*/ 0 w 6729046"/>
              <a:gd name="connsiteY0" fmla="*/ 4032739 h 4047447"/>
              <a:gd name="connsiteX1" fmla="*/ 2754924 w 6729046"/>
              <a:gd name="connsiteY1" fmla="*/ 2145323 h 4047447"/>
              <a:gd name="connsiteX2" fmla="*/ 5791200 w 6729046"/>
              <a:gd name="connsiteY2" fmla="*/ 1547446 h 4047447"/>
              <a:gd name="connsiteX3" fmla="*/ 5873262 w 6729046"/>
              <a:gd name="connsiteY3" fmla="*/ 2004646 h 4047447"/>
              <a:gd name="connsiteX4" fmla="*/ 6729046 w 6729046"/>
              <a:gd name="connsiteY4" fmla="*/ 832339 h 4047447"/>
              <a:gd name="connsiteX5" fmla="*/ 5627077 w 6729046"/>
              <a:gd name="connsiteY5" fmla="*/ 0 h 4047447"/>
              <a:gd name="connsiteX6" fmla="*/ 5673969 w 6729046"/>
              <a:gd name="connsiteY6" fmla="*/ 480646 h 4047447"/>
              <a:gd name="connsiteX7" fmla="*/ 2321169 w 6729046"/>
              <a:gd name="connsiteY7" fmla="*/ 1617785 h 4047447"/>
              <a:gd name="connsiteX8" fmla="*/ 0 w 6729046"/>
              <a:gd name="connsiteY8" fmla="*/ 4032739 h 4047447"/>
              <a:gd name="connsiteX0" fmla="*/ 0 w 6729046"/>
              <a:gd name="connsiteY0" fmla="*/ 4032739 h 4032739"/>
              <a:gd name="connsiteX1" fmla="*/ 2754924 w 6729046"/>
              <a:gd name="connsiteY1" fmla="*/ 2145323 h 4032739"/>
              <a:gd name="connsiteX2" fmla="*/ 5791200 w 6729046"/>
              <a:gd name="connsiteY2" fmla="*/ 1547446 h 4032739"/>
              <a:gd name="connsiteX3" fmla="*/ 5873262 w 6729046"/>
              <a:gd name="connsiteY3" fmla="*/ 2004646 h 4032739"/>
              <a:gd name="connsiteX4" fmla="*/ 6729046 w 6729046"/>
              <a:gd name="connsiteY4" fmla="*/ 832339 h 4032739"/>
              <a:gd name="connsiteX5" fmla="*/ 5627077 w 6729046"/>
              <a:gd name="connsiteY5" fmla="*/ 0 h 4032739"/>
              <a:gd name="connsiteX6" fmla="*/ 5673969 w 6729046"/>
              <a:gd name="connsiteY6" fmla="*/ 480646 h 4032739"/>
              <a:gd name="connsiteX7" fmla="*/ 2321169 w 6729046"/>
              <a:gd name="connsiteY7" fmla="*/ 1617785 h 4032739"/>
              <a:gd name="connsiteX8" fmla="*/ 0 w 6729046"/>
              <a:gd name="connsiteY8" fmla="*/ 4032739 h 4032739"/>
              <a:gd name="connsiteX0" fmla="*/ 0 w 6729046"/>
              <a:gd name="connsiteY0" fmla="*/ 4032739 h 4032739"/>
              <a:gd name="connsiteX1" fmla="*/ 2754924 w 6729046"/>
              <a:gd name="connsiteY1" fmla="*/ 2145323 h 4032739"/>
              <a:gd name="connsiteX2" fmla="*/ 5791200 w 6729046"/>
              <a:gd name="connsiteY2" fmla="*/ 1547446 h 4032739"/>
              <a:gd name="connsiteX3" fmla="*/ 5873262 w 6729046"/>
              <a:gd name="connsiteY3" fmla="*/ 2004646 h 4032739"/>
              <a:gd name="connsiteX4" fmla="*/ 6729046 w 6729046"/>
              <a:gd name="connsiteY4" fmla="*/ 832339 h 4032739"/>
              <a:gd name="connsiteX5" fmla="*/ 5627077 w 6729046"/>
              <a:gd name="connsiteY5" fmla="*/ 0 h 4032739"/>
              <a:gd name="connsiteX6" fmla="*/ 5673969 w 6729046"/>
              <a:gd name="connsiteY6" fmla="*/ 480646 h 4032739"/>
              <a:gd name="connsiteX7" fmla="*/ 2321169 w 6729046"/>
              <a:gd name="connsiteY7" fmla="*/ 1617785 h 4032739"/>
              <a:gd name="connsiteX8" fmla="*/ 0 w 6729046"/>
              <a:gd name="connsiteY8" fmla="*/ 4032739 h 4032739"/>
              <a:gd name="connsiteX0" fmla="*/ 0 w 6729046"/>
              <a:gd name="connsiteY0" fmla="*/ 4032739 h 4032739"/>
              <a:gd name="connsiteX1" fmla="*/ 2754924 w 6729046"/>
              <a:gd name="connsiteY1" fmla="*/ 2145323 h 4032739"/>
              <a:gd name="connsiteX2" fmla="*/ 5791200 w 6729046"/>
              <a:gd name="connsiteY2" fmla="*/ 1547446 h 4032739"/>
              <a:gd name="connsiteX3" fmla="*/ 5873262 w 6729046"/>
              <a:gd name="connsiteY3" fmla="*/ 2004646 h 4032739"/>
              <a:gd name="connsiteX4" fmla="*/ 6729046 w 6729046"/>
              <a:gd name="connsiteY4" fmla="*/ 832339 h 4032739"/>
              <a:gd name="connsiteX5" fmla="*/ 5627077 w 6729046"/>
              <a:gd name="connsiteY5" fmla="*/ 0 h 4032739"/>
              <a:gd name="connsiteX6" fmla="*/ 5673969 w 6729046"/>
              <a:gd name="connsiteY6" fmla="*/ 480646 h 4032739"/>
              <a:gd name="connsiteX7" fmla="*/ 2321169 w 6729046"/>
              <a:gd name="connsiteY7" fmla="*/ 1617785 h 4032739"/>
              <a:gd name="connsiteX8" fmla="*/ 0 w 6729046"/>
              <a:gd name="connsiteY8" fmla="*/ 4032739 h 4032739"/>
              <a:gd name="connsiteX0" fmla="*/ 0 w 6729046"/>
              <a:gd name="connsiteY0" fmla="*/ 4032739 h 4032739"/>
              <a:gd name="connsiteX1" fmla="*/ 2754924 w 6729046"/>
              <a:gd name="connsiteY1" fmla="*/ 2145323 h 4032739"/>
              <a:gd name="connsiteX2" fmla="*/ 5791200 w 6729046"/>
              <a:gd name="connsiteY2" fmla="*/ 1547446 h 4032739"/>
              <a:gd name="connsiteX3" fmla="*/ 5873262 w 6729046"/>
              <a:gd name="connsiteY3" fmla="*/ 2004646 h 4032739"/>
              <a:gd name="connsiteX4" fmla="*/ 6729046 w 6729046"/>
              <a:gd name="connsiteY4" fmla="*/ 832339 h 4032739"/>
              <a:gd name="connsiteX5" fmla="*/ 5627077 w 6729046"/>
              <a:gd name="connsiteY5" fmla="*/ 0 h 4032739"/>
              <a:gd name="connsiteX6" fmla="*/ 5673969 w 6729046"/>
              <a:gd name="connsiteY6" fmla="*/ 480646 h 4032739"/>
              <a:gd name="connsiteX7" fmla="*/ 2321169 w 6729046"/>
              <a:gd name="connsiteY7" fmla="*/ 1617785 h 4032739"/>
              <a:gd name="connsiteX8" fmla="*/ 0 w 6729046"/>
              <a:gd name="connsiteY8" fmla="*/ 4032739 h 4032739"/>
              <a:gd name="connsiteX0" fmla="*/ 0 w 6729046"/>
              <a:gd name="connsiteY0" fmla="*/ 4032739 h 4032739"/>
              <a:gd name="connsiteX1" fmla="*/ 2754924 w 6729046"/>
              <a:gd name="connsiteY1" fmla="*/ 2145323 h 4032739"/>
              <a:gd name="connsiteX2" fmla="*/ 5791200 w 6729046"/>
              <a:gd name="connsiteY2" fmla="*/ 1547446 h 4032739"/>
              <a:gd name="connsiteX3" fmla="*/ 5873262 w 6729046"/>
              <a:gd name="connsiteY3" fmla="*/ 2004646 h 4032739"/>
              <a:gd name="connsiteX4" fmla="*/ 6729046 w 6729046"/>
              <a:gd name="connsiteY4" fmla="*/ 832339 h 4032739"/>
              <a:gd name="connsiteX5" fmla="*/ 5627077 w 6729046"/>
              <a:gd name="connsiteY5" fmla="*/ 0 h 4032739"/>
              <a:gd name="connsiteX6" fmla="*/ 5673969 w 6729046"/>
              <a:gd name="connsiteY6" fmla="*/ 480646 h 4032739"/>
              <a:gd name="connsiteX7" fmla="*/ 2321169 w 6729046"/>
              <a:gd name="connsiteY7" fmla="*/ 1617785 h 4032739"/>
              <a:gd name="connsiteX8" fmla="*/ 0 w 6729046"/>
              <a:gd name="connsiteY8" fmla="*/ 4032739 h 4032739"/>
              <a:gd name="connsiteX0" fmla="*/ 0 w 6729046"/>
              <a:gd name="connsiteY0" fmla="*/ 4032739 h 4032739"/>
              <a:gd name="connsiteX1" fmla="*/ 2754924 w 6729046"/>
              <a:gd name="connsiteY1" fmla="*/ 2145323 h 4032739"/>
              <a:gd name="connsiteX2" fmla="*/ 5791200 w 6729046"/>
              <a:gd name="connsiteY2" fmla="*/ 1547446 h 4032739"/>
              <a:gd name="connsiteX3" fmla="*/ 5873262 w 6729046"/>
              <a:gd name="connsiteY3" fmla="*/ 2004646 h 4032739"/>
              <a:gd name="connsiteX4" fmla="*/ 6729046 w 6729046"/>
              <a:gd name="connsiteY4" fmla="*/ 832339 h 4032739"/>
              <a:gd name="connsiteX5" fmla="*/ 5627077 w 6729046"/>
              <a:gd name="connsiteY5" fmla="*/ 0 h 4032739"/>
              <a:gd name="connsiteX6" fmla="*/ 5673969 w 6729046"/>
              <a:gd name="connsiteY6" fmla="*/ 480646 h 4032739"/>
              <a:gd name="connsiteX7" fmla="*/ 2321169 w 6729046"/>
              <a:gd name="connsiteY7" fmla="*/ 1617785 h 4032739"/>
              <a:gd name="connsiteX8" fmla="*/ 0 w 6729046"/>
              <a:gd name="connsiteY8" fmla="*/ 4032739 h 4032739"/>
              <a:gd name="connsiteX0" fmla="*/ 0 w 6729046"/>
              <a:gd name="connsiteY0" fmla="*/ 4032739 h 4032739"/>
              <a:gd name="connsiteX1" fmla="*/ 2754924 w 6729046"/>
              <a:gd name="connsiteY1" fmla="*/ 2145323 h 4032739"/>
              <a:gd name="connsiteX2" fmla="*/ 5791200 w 6729046"/>
              <a:gd name="connsiteY2" fmla="*/ 1547446 h 4032739"/>
              <a:gd name="connsiteX3" fmla="*/ 5873262 w 6729046"/>
              <a:gd name="connsiteY3" fmla="*/ 2004646 h 4032739"/>
              <a:gd name="connsiteX4" fmla="*/ 6729046 w 6729046"/>
              <a:gd name="connsiteY4" fmla="*/ 832339 h 4032739"/>
              <a:gd name="connsiteX5" fmla="*/ 5627077 w 6729046"/>
              <a:gd name="connsiteY5" fmla="*/ 0 h 4032739"/>
              <a:gd name="connsiteX6" fmla="*/ 5673969 w 6729046"/>
              <a:gd name="connsiteY6" fmla="*/ 480646 h 4032739"/>
              <a:gd name="connsiteX7" fmla="*/ 2405184 w 6729046"/>
              <a:gd name="connsiteY7" fmla="*/ 1596781 h 4032739"/>
              <a:gd name="connsiteX8" fmla="*/ 0 w 6729046"/>
              <a:gd name="connsiteY8" fmla="*/ 4032739 h 4032739"/>
              <a:gd name="connsiteX0" fmla="*/ 0 w 6729046"/>
              <a:gd name="connsiteY0" fmla="*/ 4032739 h 4032739"/>
              <a:gd name="connsiteX1" fmla="*/ 2754924 w 6729046"/>
              <a:gd name="connsiteY1" fmla="*/ 2145323 h 4032739"/>
              <a:gd name="connsiteX2" fmla="*/ 5791200 w 6729046"/>
              <a:gd name="connsiteY2" fmla="*/ 1547446 h 4032739"/>
              <a:gd name="connsiteX3" fmla="*/ 5873262 w 6729046"/>
              <a:gd name="connsiteY3" fmla="*/ 2004646 h 4032739"/>
              <a:gd name="connsiteX4" fmla="*/ 6729046 w 6729046"/>
              <a:gd name="connsiteY4" fmla="*/ 832339 h 4032739"/>
              <a:gd name="connsiteX5" fmla="*/ 5627077 w 6729046"/>
              <a:gd name="connsiteY5" fmla="*/ 0 h 4032739"/>
              <a:gd name="connsiteX6" fmla="*/ 5673969 w 6729046"/>
              <a:gd name="connsiteY6" fmla="*/ 480646 h 4032739"/>
              <a:gd name="connsiteX7" fmla="*/ 2563159 w 6729046"/>
              <a:gd name="connsiteY7" fmla="*/ 1654229 h 4032739"/>
              <a:gd name="connsiteX8" fmla="*/ 0 w 6729046"/>
              <a:gd name="connsiteY8" fmla="*/ 4032739 h 4032739"/>
              <a:gd name="connsiteX0" fmla="*/ 0 w 7376638"/>
              <a:gd name="connsiteY0" fmla="*/ 4032739 h 4032739"/>
              <a:gd name="connsiteX1" fmla="*/ 2754924 w 7376638"/>
              <a:gd name="connsiteY1" fmla="*/ 2145323 h 4032739"/>
              <a:gd name="connsiteX2" fmla="*/ 5791200 w 7376638"/>
              <a:gd name="connsiteY2" fmla="*/ 1547446 h 4032739"/>
              <a:gd name="connsiteX3" fmla="*/ 5873262 w 7376638"/>
              <a:gd name="connsiteY3" fmla="*/ 2004646 h 4032739"/>
              <a:gd name="connsiteX4" fmla="*/ 7376638 w 7376638"/>
              <a:gd name="connsiteY4" fmla="*/ 981846 h 4032739"/>
              <a:gd name="connsiteX5" fmla="*/ 5627077 w 7376638"/>
              <a:gd name="connsiteY5" fmla="*/ 0 h 4032739"/>
              <a:gd name="connsiteX6" fmla="*/ 5673969 w 7376638"/>
              <a:gd name="connsiteY6" fmla="*/ 480646 h 4032739"/>
              <a:gd name="connsiteX7" fmla="*/ 2563159 w 7376638"/>
              <a:gd name="connsiteY7" fmla="*/ 1654229 h 4032739"/>
              <a:gd name="connsiteX8" fmla="*/ 0 w 7376638"/>
              <a:gd name="connsiteY8" fmla="*/ 4032739 h 4032739"/>
              <a:gd name="connsiteX0" fmla="*/ 0 w 7376638"/>
              <a:gd name="connsiteY0" fmla="*/ 4032739 h 4032739"/>
              <a:gd name="connsiteX1" fmla="*/ 2754924 w 7376638"/>
              <a:gd name="connsiteY1" fmla="*/ 2145323 h 4032739"/>
              <a:gd name="connsiteX2" fmla="*/ 5791200 w 7376638"/>
              <a:gd name="connsiteY2" fmla="*/ 1547446 h 4032739"/>
              <a:gd name="connsiteX3" fmla="*/ 5873262 w 7376638"/>
              <a:gd name="connsiteY3" fmla="*/ 2004646 h 4032739"/>
              <a:gd name="connsiteX4" fmla="*/ 7376638 w 7376638"/>
              <a:gd name="connsiteY4" fmla="*/ 981846 h 4032739"/>
              <a:gd name="connsiteX5" fmla="*/ 5627077 w 7376638"/>
              <a:gd name="connsiteY5" fmla="*/ 0 h 4032739"/>
              <a:gd name="connsiteX6" fmla="*/ 5673969 w 7376638"/>
              <a:gd name="connsiteY6" fmla="*/ 480646 h 4032739"/>
              <a:gd name="connsiteX7" fmla="*/ 2563159 w 7376638"/>
              <a:gd name="connsiteY7" fmla="*/ 1654229 h 4032739"/>
              <a:gd name="connsiteX8" fmla="*/ 0 w 7376638"/>
              <a:gd name="connsiteY8" fmla="*/ 4032739 h 4032739"/>
              <a:gd name="connsiteX0" fmla="*/ 0 w 7376638"/>
              <a:gd name="connsiteY0" fmla="*/ 4032739 h 4032739"/>
              <a:gd name="connsiteX1" fmla="*/ 3019845 w 7376638"/>
              <a:gd name="connsiteY1" fmla="*/ 2198720 h 4032739"/>
              <a:gd name="connsiteX2" fmla="*/ 5791200 w 7376638"/>
              <a:gd name="connsiteY2" fmla="*/ 1547446 h 4032739"/>
              <a:gd name="connsiteX3" fmla="*/ 5873262 w 7376638"/>
              <a:gd name="connsiteY3" fmla="*/ 2004646 h 4032739"/>
              <a:gd name="connsiteX4" fmla="*/ 7376638 w 7376638"/>
              <a:gd name="connsiteY4" fmla="*/ 981846 h 4032739"/>
              <a:gd name="connsiteX5" fmla="*/ 5627077 w 7376638"/>
              <a:gd name="connsiteY5" fmla="*/ 0 h 4032739"/>
              <a:gd name="connsiteX6" fmla="*/ 5673969 w 7376638"/>
              <a:gd name="connsiteY6" fmla="*/ 480646 h 4032739"/>
              <a:gd name="connsiteX7" fmla="*/ 2563159 w 7376638"/>
              <a:gd name="connsiteY7" fmla="*/ 1654229 h 4032739"/>
              <a:gd name="connsiteX8" fmla="*/ 0 w 7376638"/>
              <a:gd name="connsiteY8" fmla="*/ 4032739 h 4032739"/>
              <a:gd name="connsiteX0" fmla="*/ 0 w 7376638"/>
              <a:gd name="connsiteY0" fmla="*/ 4032739 h 4032739"/>
              <a:gd name="connsiteX1" fmla="*/ 3019845 w 7376638"/>
              <a:gd name="connsiteY1" fmla="*/ 2198720 h 4032739"/>
              <a:gd name="connsiteX2" fmla="*/ 5791200 w 7376638"/>
              <a:gd name="connsiteY2" fmla="*/ 1547446 h 4032739"/>
              <a:gd name="connsiteX3" fmla="*/ 5873262 w 7376638"/>
              <a:gd name="connsiteY3" fmla="*/ 2004646 h 4032739"/>
              <a:gd name="connsiteX4" fmla="*/ 7376638 w 7376638"/>
              <a:gd name="connsiteY4" fmla="*/ 981846 h 4032739"/>
              <a:gd name="connsiteX5" fmla="*/ 5627077 w 7376638"/>
              <a:gd name="connsiteY5" fmla="*/ 0 h 4032739"/>
              <a:gd name="connsiteX6" fmla="*/ 5673969 w 7376638"/>
              <a:gd name="connsiteY6" fmla="*/ 480646 h 4032739"/>
              <a:gd name="connsiteX7" fmla="*/ 2563159 w 7376638"/>
              <a:gd name="connsiteY7" fmla="*/ 1654229 h 4032739"/>
              <a:gd name="connsiteX8" fmla="*/ 0 w 7376638"/>
              <a:gd name="connsiteY8" fmla="*/ 4032739 h 4032739"/>
              <a:gd name="connsiteX0" fmla="*/ 0 w 7376638"/>
              <a:gd name="connsiteY0" fmla="*/ 4032739 h 4032739"/>
              <a:gd name="connsiteX1" fmla="*/ 3019845 w 7376638"/>
              <a:gd name="connsiteY1" fmla="*/ 2198720 h 4032739"/>
              <a:gd name="connsiteX2" fmla="*/ 5791200 w 7376638"/>
              <a:gd name="connsiteY2" fmla="*/ 1547446 h 4032739"/>
              <a:gd name="connsiteX3" fmla="*/ 5873262 w 7376638"/>
              <a:gd name="connsiteY3" fmla="*/ 2004646 h 4032739"/>
              <a:gd name="connsiteX4" fmla="*/ 7376638 w 7376638"/>
              <a:gd name="connsiteY4" fmla="*/ 981846 h 4032739"/>
              <a:gd name="connsiteX5" fmla="*/ 5627077 w 7376638"/>
              <a:gd name="connsiteY5" fmla="*/ 0 h 4032739"/>
              <a:gd name="connsiteX6" fmla="*/ 5673969 w 7376638"/>
              <a:gd name="connsiteY6" fmla="*/ 480646 h 4032739"/>
              <a:gd name="connsiteX7" fmla="*/ 2739768 w 7376638"/>
              <a:gd name="connsiteY7" fmla="*/ 1739661 h 4032739"/>
              <a:gd name="connsiteX8" fmla="*/ 0 w 7376638"/>
              <a:gd name="connsiteY8" fmla="*/ 4032739 h 4032739"/>
              <a:gd name="connsiteX0" fmla="*/ 0 w 7376638"/>
              <a:gd name="connsiteY0" fmla="*/ 4032739 h 4032739"/>
              <a:gd name="connsiteX1" fmla="*/ 3019845 w 7376638"/>
              <a:gd name="connsiteY1" fmla="*/ 2198720 h 4032739"/>
              <a:gd name="connsiteX2" fmla="*/ 5791200 w 7376638"/>
              <a:gd name="connsiteY2" fmla="*/ 1547446 h 4032739"/>
              <a:gd name="connsiteX3" fmla="*/ 5873262 w 7376638"/>
              <a:gd name="connsiteY3" fmla="*/ 2004646 h 4032739"/>
              <a:gd name="connsiteX4" fmla="*/ 7376638 w 7376638"/>
              <a:gd name="connsiteY4" fmla="*/ 981846 h 4032739"/>
              <a:gd name="connsiteX5" fmla="*/ 5627077 w 7376638"/>
              <a:gd name="connsiteY5" fmla="*/ 0 h 4032739"/>
              <a:gd name="connsiteX6" fmla="*/ 5604628 w 7376638"/>
              <a:gd name="connsiteY6" fmla="*/ 505798 h 4032739"/>
              <a:gd name="connsiteX7" fmla="*/ 2739768 w 7376638"/>
              <a:gd name="connsiteY7" fmla="*/ 1739661 h 4032739"/>
              <a:gd name="connsiteX8" fmla="*/ 0 w 7376638"/>
              <a:gd name="connsiteY8" fmla="*/ 4032739 h 4032739"/>
              <a:gd name="connsiteX0" fmla="*/ 0 w 7376638"/>
              <a:gd name="connsiteY0" fmla="*/ 4032739 h 4032739"/>
              <a:gd name="connsiteX1" fmla="*/ 3019845 w 7376638"/>
              <a:gd name="connsiteY1" fmla="*/ 2198720 h 4032739"/>
              <a:gd name="connsiteX2" fmla="*/ 5791200 w 7376638"/>
              <a:gd name="connsiteY2" fmla="*/ 1547446 h 4032739"/>
              <a:gd name="connsiteX3" fmla="*/ 5827045 w 7376638"/>
              <a:gd name="connsiteY3" fmla="*/ 2004646 h 4032739"/>
              <a:gd name="connsiteX4" fmla="*/ 7376638 w 7376638"/>
              <a:gd name="connsiteY4" fmla="*/ 981846 h 4032739"/>
              <a:gd name="connsiteX5" fmla="*/ 5627077 w 7376638"/>
              <a:gd name="connsiteY5" fmla="*/ 0 h 4032739"/>
              <a:gd name="connsiteX6" fmla="*/ 5604628 w 7376638"/>
              <a:gd name="connsiteY6" fmla="*/ 505798 h 4032739"/>
              <a:gd name="connsiteX7" fmla="*/ 2739768 w 7376638"/>
              <a:gd name="connsiteY7" fmla="*/ 1739661 h 4032739"/>
              <a:gd name="connsiteX8" fmla="*/ 0 w 7376638"/>
              <a:gd name="connsiteY8" fmla="*/ 4032739 h 4032739"/>
              <a:gd name="connsiteX0" fmla="*/ 0 w 7376638"/>
              <a:gd name="connsiteY0" fmla="*/ 4032739 h 4032739"/>
              <a:gd name="connsiteX1" fmla="*/ 3019845 w 7376638"/>
              <a:gd name="connsiteY1" fmla="*/ 2198720 h 4032739"/>
              <a:gd name="connsiteX2" fmla="*/ 5791200 w 7376638"/>
              <a:gd name="connsiteY2" fmla="*/ 1547446 h 4032739"/>
              <a:gd name="connsiteX3" fmla="*/ 5827045 w 7376638"/>
              <a:gd name="connsiteY3" fmla="*/ 2004646 h 4032739"/>
              <a:gd name="connsiteX4" fmla="*/ 7376638 w 7376638"/>
              <a:gd name="connsiteY4" fmla="*/ 981846 h 4032739"/>
              <a:gd name="connsiteX5" fmla="*/ 5627077 w 7376638"/>
              <a:gd name="connsiteY5" fmla="*/ 0 h 4032739"/>
              <a:gd name="connsiteX6" fmla="*/ 5627738 w 7376638"/>
              <a:gd name="connsiteY6" fmla="*/ 505798 h 4032739"/>
              <a:gd name="connsiteX7" fmla="*/ 2739768 w 7376638"/>
              <a:gd name="connsiteY7" fmla="*/ 1739661 h 4032739"/>
              <a:gd name="connsiteX8" fmla="*/ 0 w 7376638"/>
              <a:gd name="connsiteY8" fmla="*/ 4032739 h 4032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76638" h="4032739">
                <a:moveTo>
                  <a:pt x="0" y="4032739"/>
                </a:moveTo>
                <a:cubicBezTo>
                  <a:pt x="154354" y="3716216"/>
                  <a:pt x="2054645" y="2612935"/>
                  <a:pt x="3019845" y="2198720"/>
                </a:cubicBezTo>
                <a:cubicBezTo>
                  <a:pt x="3985045" y="1784505"/>
                  <a:pt x="5224584" y="1611923"/>
                  <a:pt x="5791200" y="1547446"/>
                </a:cubicBezTo>
                <a:lnTo>
                  <a:pt x="5827045" y="2004646"/>
                </a:lnTo>
                <a:lnTo>
                  <a:pt x="7376638" y="981846"/>
                </a:lnTo>
                <a:lnTo>
                  <a:pt x="5627077" y="0"/>
                </a:lnTo>
                <a:cubicBezTo>
                  <a:pt x="5627297" y="168599"/>
                  <a:pt x="5627518" y="337199"/>
                  <a:pt x="5627738" y="505798"/>
                </a:cubicBezTo>
                <a:cubicBezTo>
                  <a:pt x="5076753" y="775429"/>
                  <a:pt x="3677724" y="1151838"/>
                  <a:pt x="2739768" y="1739661"/>
                </a:cubicBezTo>
                <a:cubicBezTo>
                  <a:pt x="1801812" y="2327485"/>
                  <a:pt x="441371" y="3203268"/>
                  <a:pt x="0" y="4032739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188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/>
      <p:bldP spid="15" grpId="0"/>
      <p:bldP spid="7" grpId="0"/>
      <p:bldP spid="26" grpId="0"/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2" y="0"/>
            <a:ext cx="9089201" cy="68580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MEC and Quality Management … 1/2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4</a:t>
            </a:fld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838200"/>
            <a:ext cx="9144000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 smtClean="0"/>
              <a:t>Quality on a Project means meeting stakeholders’ requirements and expectations </a:t>
            </a:r>
            <a:r>
              <a:rPr lang="en-US" sz="2800" dirty="0" err="1" smtClean="0"/>
              <a:t>wrt</a:t>
            </a:r>
            <a:r>
              <a:rPr lang="en-US" sz="2800" dirty="0" smtClean="0"/>
              <a:t> functionalities. The degree to which a set of inherent characteristics fulfills requirement.  As such, Quality has something to do with meeting the Product Scope</a:t>
            </a:r>
          </a:p>
          <a:p>
            <a:pPr marL="234950">
              <a:spcBef>
                <a:spcPts val="1200"/>
              </a:spcBef>
              <a:buClr>
                <a:srgbClr val="FF0000"/>
              </a:buClr>
              <a:buSzPct val="65000"/>
            </a:pPr>
            <a:r>
              <a:rPr lang="en-US" sz="2800" u="sng" dirty="0" smtClean="0"/>
              <a:t>Example</a:t>
            </a:r>
            <a:r>
              <a:rPr lang="en-US" sz="2800" dirty="0" smtClean="0"/>
              <a:t>: Successful Q Management will ensure that a construction company delivers a house exactly as per BOQS and Construction Drawings</a:t>
            </a:r>
          </a:p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/>
              <a:t>On the other hand, MEC goes beyond the </a:t>
            </a:r>
            <a:r>
              <a:rPr lang="en-US" sz="2800" dirty="0" smtClean="0"/>
              <a:t>boundaries of </a:t>
            </a:r>
            <a:r>
              <a:rPr lang="en-US" sz="2800" dirty="0"/>
              <a:t>Scope</a:t>
            </a:r>
            <a:r>
              <a:rPr lang="en-US" sz="2800" dirty="0" smtClean="0"/>
              <a:t> </a:t>
            </a:r>
            <a:r>
              <a:rPr lang="en-US" sz="2800" dirty="0"/>
              <a:t>and encompasses everything Schedule, Cost, Risks, HR </a:t>
            </a:r>
            <a:r>
              <a:rPr lang="en-US" sz="2800" dirty="0" smtClean="0"/>
              <a:t>etc.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-13855" y="654424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045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2" y="0"/>
            <a:ext cx="9089201" cy="68580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MEC and Quality Management … 2/2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5</a:t>
            </a:fld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838200"/>
            <a:ext cx="9144000" cy="7048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4950">
              <a:spcBef>
                <a:spcPts val="1200"/>
              </a:spcBef>
              <a:buClr>
                <a:srgbClr val="FF0000"/>
              </a:buClr>
              <a:buSzPct val="65000"/>
            </a:pPr>
            <a:r>
              <a:rPr lang="en-US" sz="2800" u="sng" dirty="0" smtClean="0"/>
              <a:t>Example</a:t>
            </a:r>
            <a:r>
              <a:rPr lang="en-US" sz="2800" dirty="0"/>
              <a:t>: Successful </a:t>
            </a:r>
            <a:r>
              <a:rPr lang="en-US" sz="2800" dirty="0" smtClean="0"/>
              <a:t>MEC will </a:t>
            </a:r>
            <a:r>
              <a:rPr lang="en-US" sz="2800" dirty="0"/>
              <a:t>ensure that a construction company delivers </a:t>
            </a:r>
            <a:r>
              <a:rPr lang="en-US" sz="2800" dirty="0" smtClean="0"/>
              <a:t>the </a:t>
            </a:r>
            <a:r>
              <a:rPr lang="en-US" sz="2800" dirty="0"/>
              <a:t>house </a:t>
            </a:r>
            <a:r>
              <a:rPr lang="en-US" sz="2800" dirty="0" smtClean="0"/>
              <a:t>not only exactly </a:t>
            </a:r>
            <a:r>
              <a:rPr lang="en-US" sz="2800" dirty="0"/>
              <a:t>as per BOQS and Construction </a:t>
            </a:r>
            <a:r>
              <a:rPr lang="en-US" sz="2800" dirty="0" smtClean="0"/>
              <a:t>Drawings, but also:</a:t>
            </a:r>
          </a:p>
          <a:p>
            <a:pPr marL="457200" indent="-222250">
              <a:spcBef>
                <a:spcPts val="600"/>
              </a:spcBef>
              <a:buClr>
                <a:srgbClr val="FF0000"/>
              </a:buClr>
              <a:buSzPct val="99000"/>
              <a:buFontTx/>
              <a:buChar char="-"/>
            </a:pPr>
            <a:r>
              <a:rPr lang="en-US" sz="2800" dirty="0" smtClean="0"/>
              <a:t>on or before time</a:t>
            </a:r>
          </a:p>
          <a:p>
            <a:pPr marL="457200" indent="-222250">
              <a:spcBef>
                <a:spcPts val="600"/>
              </a:spcBef>
              <a:buClr>
                <a:srgbClr val="FF0000"/>
              </a:buClr>
              <a:buSzPct val="99000"/>
              <a:buFontTx/>
              <a:buChar char="-"/>
            </a:pPr>
            <a:r>
              <a:rPr lang="en-US" sz="2800" dirty="0" smtClean="0"/>
              <a:t>within the budget</a:t>
            </a:r>
          </a:p>
          <a:p>
            <a:pPr marL="457200" indent="-222250">
              <a:spcBef>
                <a:spcPts val="600"/>
              </a:spcBef>
              <a:buClr>
                <a:srgbClr val="FF0000"/>
              </a:buClr>
              <a:buSzPct val="99000"/>
              <a:buFontTx/>
              <a:buChar char="-"/>
            </a:pPr>
            <a:r>
              <a:rPr lang="en-US" sz="2800" dirty="0" smtClean="0"/>
              <a:t>with the allocated resources</a:t>
            </a:r>
          </a:p>
          <a:p>
            <a:pPr marL="457200" indent="-222250">
              <a:spcBef>
                <a:spcPts val="600"/>
              </a:spcBef>
              <a:buClr>
                <a:srgbClr val="FF0000"/>
              </a:buClr>
              <a:buSzPct val="99000"/>
              <a:buFontTx/>
              <a:buChar char="-"/>
            </a:pPr>
            <a:r>
              <a:rPr lang="en-US" sz="2800" dirty="0" smtClean="0"/>
              <a:t>with a motivated team</a:t>
            </a:r>
          </a:p>
          <a:p>
            <a:pPr marL="457200" indent="-222250">
              <a:spcBef>
                <a:spcPts val="600"/>
              </a:spcBef>
              <a:buClr>
                <a:srgbClr val="FF0000"/>
              </a:buClr>
              <a:buSzPct val="99000"/>
              <a:buFontTx/>
              <a:buChar char="-"/>
            </a:pPr>
            <a:r>
              <a:rPr lang="en-US" sz="2800" dirty="0" smtClean="0"/>
              <a:t>without confronting unplanned risks or threats</a:t>
            </a:r>
          </a:p>
          <a:p>
            <a:pPr marL="457200" indent="-222250">
              <a:spcBef>
                <a:spcPts val="600"/>
              </a:spcBef>
              <a:buClr>
                <a:srgbClr val="FF0000"/>
              </a:buClr>
              <a:buSzPct val="99000"/>
              <a:buFontTx/>
              <a:buChar char="-"/>
            </a:pPr>
            <a:r>
              <a:rPr lang="en-US" sz="2800" dirty="0" smtClean="0"/>
              <a:t>with no major issues with the stakeholders</a:t>
            </a:r>
          </a:p>
          <a:p>
            <a:pPr marL="457200" indent="-222250">
              <a:spcBef>
                <a:spcPts val="600"/>
              </a:spcBef>
              <a:buClr>
                <a:srgbClr val="FF0000"/>
              </a:buClr>
              <a:buSzPct val="99000"/>
              <a:buFontTx/>
              <a:buChar char="-"/>
            </a:pPr>
            <a:r>
              <a:rPr lang="en-US" sz="2800" dirty="0" smtClean="0"/>
              <a:t>without a communication gap</a:t>
            </a:r>
          </a:p>
          <a:p>
            <a:pPr marL="457200" indent="-222250">
              <a:spcBef>
                <a:spcPts val="600"/>
              </a:spcBef>
              <a:buClr>
                <a:srgbClr val="FF0000"/>
              </a:buClr>
              <a:buSzPct val="99000"/>
              <a:buFontTx/>
              <a:buChar char="-"/>
            </a:pPr>
            <a:r>
              <a:rPr lang="en-US" sz="2800" dirty="0" smtClean="0"/>
              <a:t>with all sub-contracts closed to the satisfaction of all parties</a:t>
            </a:r>
          </a:p>
          <a:p>
            <a:pPr marL="457200" indent="-222250">
              <a:spcBef>
                <a:spcPts val="1200"/>
              </a:spcBef>
              <a:buClr>
                <a:srgbClr val="FF0000"/>
              </a:buClr>
              <a:buSzPct val="99000"/>
              <a:buFontTx/>
              <a:buChar char="-"/>
            </a:pPr>
            <a:endParaRPr lang="en-US" sz="2800" dirty="0" smtClean="0"/>
          </a:p>
          <a:p>
            <a:pPr marL="457200" indent="-222250">
              <a:spcBef>
                <a:spcPts val="1200"/>
              </a:spcBef>
              <a:buClr>
                <a:srgbClr val="FF0000"/>
              </a:buClr>
              <a:buSzPct val="99000"/>
              <a:buFontTx/>
              <a:buChar char="-"/>
            </a:pPr>
            <a:endParaRPr lang="en-US" sz="2800" dirty="0" smtClean="0"/>
          </a:p>
        </p:txBody>
      </p:sp>
      <p:cxnSp>
        <p:nvCxnSpPr>
          <p:cNvPr id="8" name="Straight Connector 7"/>
          <p:cNvCxnSpPr/>
          <p:nvPr/>
        </p:nvCxnSpPr>
        <p:spPr>
          <a:xfrm>
            <a:off x="-13855" y="654424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376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2" y="-1"/>
            <a:ext cx="9089201" cy="673071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Monitoring 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      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6</a:t>
            </a:fld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9325" y="838200"/>
            <a:ext cx="8679875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 smtClean="0"/>
              <a:t>Monitoring is gathering, measuring and recording of sufficient </a:t>
            </a:r>
            <a:r>
              <a:rPr lang="en-US" sz="2800" dirty="0"/>
              <a:t>information about the project to </a:t>
            </a:r>
            <a:r>
              <a:rPr lang="en-US" sz="2800" dirty="0" smtClean="0"/>
              <a:t>help make </a:t>
            </a:r>
            <a:r>
              <a:rPr lang="en-US" sz="2800" dirty="0"/>
              <a:t>an intelligent comparison of planned and actual </a:t>
            </a:r>
            <a:r>
              <a:rPr lang="en-US" sz="2800" dirty="0" smtClean="0"/>
              <a:t>performance subsequently (which is evaluation)</a:t>
            </a:r>
          </a:p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 smtClean="0"/>
              <a:t>Information </a:t>
            </a:r>
            <a:r>
              <a:rPr lang="en-US" sz="2800" dirty="0"/>
              <a:t>can be obtained either from formal sources like direct </a:t>
            </a:r>
            <a:r>
              <a:rPr lang="en-US" sz="2800" dirty="0" smtClean="0"/>
              <a:t>observation, measurement, </a:t>
            </a:r>
            <a:r>
              <a:rPr lang="en-US" sz="2800" dirty="0"/>
              <a:t>reports, briefings, participation in review meetings, letters; or from informal sources such as casual conversations, listening to rumors, gossip </a:t>
            </a:r>
            <a:r>
              <a:rPr lang="en-US" sz="2800" dirty="0" smtClean="0"/>
              <a:t>etc</a:t>
            </a:r>
            <a:endParaRPr lang="en-US" sz="2800" dirty="0"/>
          </a:p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/>
              <a:t>Monitoring is a Passive Process</a:t>
            </a:r>
          </a:p>
          <a:p>
            <a:pPr marL="228600">
              <a:spcBef>
                <a:spcPts val="1200"/>
              </a:spcBef>
              <a:buClr>
                <a:srgbClr val="FF0000"/>
              </a:buClr>
              <a:buSzPct val="65000"/>
            </a:pPr>
            <a:r>
              <a:rPr lang="en-US" sz="2800" dirty="0"/>
              <a:t>» Changes nothing: conveys where the project is in terms of Money, Time, Risk, Quality, and other areas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-13855" y="654424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094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" y="0"/>
            <a:ext cx="8686800" cy="567922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Evaluation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7</a:t>
            </a:fld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9325" y="712694"/>
            <a:ext cx="8679875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 smtClean="0"/>
              <a:t>Evaluation is the process of comparing monitored data/ performance with planned (baselined) data/ performance with a view to:</a:t>
            </a:r>
          </a:p>
          <a:p>
            <a:pPr marL="519113" lvl="1" indent="-284163">
              <a:spcBef>
                <a:spcPts val="1200"/>
              </a:spcBef>
              <a:buClr>
                <a:srgbClr val="FF0000"/>
              </a:buClr>
              <a:buSzPct val="95000"/>
              <a:buFontTx/>
              <a:buChar char="-"/>
              <a:tabLst>
                <a:tab pos="1655763" algn="l"/>
              </a:tabLst>
            </a:pPr>
            <a:r>
              <a:rPr lang="en-US" sz="2800" dirty="0" smtClean="0">
                <a:solidFill>
                  <a:prstClr val="black"/>
                </a:solidFill>
              </a:rPr>
              <a:t>Identifying Variances or Issues </a:t>
            </a:r>
          </a:p>
          <a:p>
            <a:pPr marL="519113" lvl="1" indent="-284163">
              <a:spcBef>
                <a:spcPts val="1200"/>
              </a:spcBef>
              <a:buClr>
                <a:srgbClr val="FF0000"/>
              </a:buClr>
              <a:buSzPct val="95000"/>
              <a:buFontTx/>
              <a:buChar char="-"/>
              <a:tabLst>
                <a:tab pos="1655763" algn="l"/>
              </a:tabLst>
            </a:pPr>
            <a:r>
              <a:rPr lang="en-US" sz="2800" dirty="0" smtClean="0">
                <a:solidFill>
                  <a:prstClr val="black"/>
                </a:solidFill>
              </a:rPr>
              <a:t>Assessing if these Variances or Issues impact the Baselines</a:t>
            </a:r>
          </a:p>
          <a:p>
            <a:pPr marL="519113" lvl="1" indent="-284163">
              <a:spcBef>
                <a:spcPts val="1200"/>
              </a:spcBef>
              <a:buClr>
                <a:srgbClr val="FF0000"/>
              </a:buClr>
              <a:buSzPct val="95000"/>
              <a:buFontTx/>
              <a:buChar char="-"/>
              <a:tabLst>
                <a:tab pos="1655763" algn="l"/>
              </a:tabLst>
            </a:pPr>
            <a:r>
              <a:rPr lang="en-US" sz="2800" dirty="0" smtClean="0">
                <a:solidFill>
                  <a:prstClr val="black"/>
                </a:solidFill>
              </a:rPr>
              <a:t>Discovering Trends &amp; Patterns</a:t>
            </a:r>
          </a:p>
          <a:p>
            <a:pPr marL="519113" lvl="1" indent="-284163">
              <a:spcBef>
                <a:spcPts val="1200"/>
              </a:spcBef>
              <a:buClr>
                <a:srgbClr val="FF0000"/>
              </a:buClr>
              <a:buSzPct val="95000"/>
              <a:buFontTx/>
              <a:buChar char="-"/>
              <a:tabLst>
                <a:tab pos="1655763" algn="l"/>
              </a:tabLst>
            </a:pPr>
            <a:r>
              <a:rPr lang="en-US" sz="2800" dirty="0" smtClean="0">
                <a:solidFill>
                  <a:prstClr val="black"/>
                </a:solidFill>
              </a:rPr>
              <a:t>Suggesting Solutions to Issues &amp; Variances</a:t>
            </a:r>
          </a:p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 smtClean="0"/>
              <a:t>Evaluation is a Passive-Active Process </a:t>
            </a:r>
          </a:p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 smtClean="0"/>
              <a:t>May require a more formal intervention (Tech advisers or external evaluators)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-13855" y="654424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9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49" y="0"/>
            <a:ext cx="9089201" cy="537045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Control                                                                      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8</a:t>
            </a:fld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9325" y="852486"/>
            <a:ext cx="8679875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 smtClean="0"/>
              <a:t>Control </a:t>
            </a:r>
            <a:r>
              <a:rPr lang="en-US" sz="2800" dirty="0"/>
              <a:t>is the process of removing </a:t>
            </a:r>
            <a:r>
              <a:rPr lang="en-US" sz="2800" dirty="0" smtClean="0"/>
              <a:t>the </a:t>
            </a:r>
            <a:r>
              <a:rPr lang="en-US" sz="2800" dirty="0"/>
              <a:t>Variances </a:t>
            </a:r>
            <a:r>
              <a:rPr lang="en-US" sz="2800" dirty="0" smtClean="0"/>
              <a:t>analysed during Evaluation, or Issues, </a:t>
            </a:r>
            <a:r>
              <a:rPr lang="en-US" sz="2800" dirty="0"/>
              <a:t>to bring the Project Performance in conformity with the Baselines through</a:t>
            </a:r>
            <a:r>
              <a:rPr lang="en-US" sz="2800" dirty="0" smtClean="0"/>
              <a:t>:</a:t>
            </a:r>
          </a:p>
          <a:p>
            <a:pPr marL="519113" lvl="1" indent="-284163">
              <a:spcBef>
                <a:spcPts val="1200"/>
              </a:spcBef>
              <a:buClr>
                <a:srgbClr val="FF0000"/>
              </a:buClr>
              <a:buSzPct val="95000"/>
              <a:buFontTx/>
              <a:buChar char="-"/>
              <a:tabLst>
                <a:tab pos="1655763" algn="l"/>
              </a:tabLst>
            </a:pPr>
            <a:r>
              <a:rPr lang="en-US" sz="2800" dirty="0">
                <a:solidFill>
                  <a:prstClr val="black"/>
                </a:solidFill>
              </a:rPr>
              <a:t>Corrections(aka Defect Repair)</a:t>
            </a:r>
            <a:endParaRPr lang="en-US" sz="2800" dirty="0"/>
          </a:p>
          <a:p>
            <a:pPr marL="519113" lvl="1" indent="-284163">
              <a:spcBef>
                <a:spcPts val="1200"/>
              </a:spcBef>
              <a:buClr>
                <a:srgbClr val="FF0000"/>
              </a:buClr>
              <a:buSzPct val="95000"/>
              <a:buFontTx/>
              <a:buChar char="-"/>
              <a:tabLst>
                <a:tab pos="1655763" algn="l"/>
              </a:tabLst>
            </a:pPr>
            <a:r>
              <a:rPr lang="en-US" sz="2800" dirty="0" smtClean="0">
                <a:solidFill>
                  <a:prstClr val="black"/>
                </a:solidFill>
              </a:rPr>
              <a:t>Corrective </a:t>
            </a:r>
            <a:r>
              <a:rPr lang="en-US" sz="2800" dirty="0">
                <a:solidFill>
                  <a:prstClr val="black"/>
                </a:solidFill>
              </a:rPr>
              <a:t>Actions</a:t>
            </a:r>
          </a:p>
          <a:p>
            <a:pPr marL="519113" lvl="1" indent="-284163">
              <a:spcBef>
                <a:spcPts val="1200"/>
              </a:spcBef>
              <a:buClr>
                <a:srgbClr val="FF0000"/>
              </a:buClr>
              <a:buSzPct val="95000"/>
              <a:buFontTx/>
              <a:buChar char="-"/>
              <a:tabLst>
                <a:tab pos="1655763" algn="l"/>
              </a:tabLst>
            </a:pPr>
            <a:r>
              <a:rPr lang="en-US" sz="2800" dirty="0" smtClean="0">
                <a:solidFill>
                  <a:prstClr val="black"/>
                </a:solidFill>
              </a:rPr>
              <a:t>Preventive </a:t>
            </a:r>
            <a:r>
              <a:rPr lang="en-US" sz="2800" dirty="0">
                <a:solidFill>
                  <a:prstClr val="black"/>
                </a:solidFill>
              </a:rPr>
              <a:t>Actions</a:t>
            </a:r>
          </a:p>
          <a:p>
            <a:pPr marL="519113" lvl="1" indent="-284163">
              <a:spcBef>
                <a:spcPts val="1200"/>
              </a:spcBef>
              <a:buClr>
                <a:srgbClr val="FF0000"/>
              </a:buClr>
              <a:buSzPct val="95000"/>
              <a:buFontTx/>
              <a:buChar char="-"/>
              <a:tabLst>
                <a:tab pos="1655763" algn="l"/>
              </a:tabLst>
            </a:pPr>
            <a:r>
              <a:rPr lang="en-US" sz="2800" dirty="0" smtClean="0">
                <a:solidFill>
                  <a:prstClr val="black"/>
                </a:solidFill>
              </a:rPr>
              <a:t>Rework</a:t>
            </a:r>
            <a:endParaRPr lang="en-US" sz="2800" dirty="0" smtClean="0"/>
          </a:p>
        </p:txBody>
      </p:sp>
      <p:cxnSp>
        <p:nvCxnSpPr>
          <p:cNvPr id="8" name="Straight Connector 7"/>
          <p:cNvCxnSpPr/>
          <p:nvPr/>
        </p:nvCxnSpPr>
        <p:spPr>
          <a:xfrm>
            <a:off x="-13855" y="654424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081277" y="5369117"/>
            <a:ext cx="49818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(Note: Rita considers ‘Defect Repair’ to be ‘Rework’)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4196671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2" y="-138953"/>
            <a:ext cx="9089201" cy="76200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Control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Interventions – 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Correction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9</a:t>
            </a:fld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9325" y="823582"/>
            <a:ext cx="8679875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b="1" dirty="0" smtClean="0"/>
              <a:t>Correction</a:t>
            </a:r>
            <a:r>
              <a:rPr lang="en-US" sz="2800" dirty="0" smtClean="0"/>
              <a:t>   is an </a:t>
            </a:r>
            <a:r>
              <a:rPr lang="en-US" sz="2800" dirty="0"/>
              <a:t>intentional activity to modify a </a:t>
            </a:r>
            <a:r>
              <a:rPr lang="en-US" sz="2800" dirty="0" smtClean="0"/>
              <a:t>non-conforming </a:t>
            </a:r>
            <a:r>
              <a:rPr lang="en-US" sz="2800" dirty="0"/>
              <a:t>product or product </a:t>
            </a:r>
            <a:r>
              <a:rPr lang="en-US" sz="2800" dirty="0" smtClean="0"/>
              <a:t>component</a:t>
            </a:r>
            <a:endParaRPr lang="en-US" sz="2800" dirty="0"/>
          </a:p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 smtClean="0"/>
              <a:t>Differs from Corrective Action in root cause analysis only</a:t>
            </a:r>
          </a:p>
          <a:p>
            <a:pPr>
              <a:spcBef>
                <a:spcPts val="1200"/>
              </a:spcBef>
              <a:buClr>
                <a:srgbClr val="FF0000"/>
              </a:buClr>
              <a:buSzPct val="65000"/>
            </a:pPr>
            <a:r>
              <a:rPr lang="en-US" sz="2800" u="sng" dirty="0" smtClean="0"/>
              <a:t>Example</a:t>
            </a:r>
          </a:p>
          <a:p>
            <a:pPr marL="231775" lvl="1">
              <a:spcBef>
                <a:spcPts val="1200"/>
              </a:spcBef>
              <a:buClr>
                <a:srgbClr val="FF0000"/>
              </a:buClr>
              <a:buSzPct val="100000"/>
            </a:pPr>
            <a:r>
              <a:rPr lang="en-US" sz="2800" dirty="0" smtClean="0"/>
              <a:t>A component coming off a production line fails QC; the component is repaired or replaced; no root cause analysis is done to investigate into the reason(s) of its failure</a:t>
            </a:r>
            <a:endParaRPr lang="en-US" sz="2800" dirty="0"/>
          </a:p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 smtClean="0"/>
              <a:t>Correction is </a:t>
            </a:r>
            <a:r>
              <a:rPr lang="en-US" sz="2800" dirty="0"/>
              <a:t>a reactive </a:t>
            </a:r>
            <a:r>
              <a:rPr lang="en-US" sz="2800" dirty="0" smtClean="0"/>
              <a:t>process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-13855" y="654424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408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5267</TotalTime>
  <Words>2227</Words>
  <Application>Microsoft Office PowerPoint</Application>
  <PresentationFormat>On-screen Show (4:3)</PresentationFormat>
  <Paragraphs>424</Paragraphs>
  <Slides>31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31</vt:i4>
      </vt:variant>
    </vt:vector>
  </HeadingPairs>
  <TitlesOfParts>
    <vt:vector size="37" baseType="lpstr">
      <vt:lpstr>Arial</vt:lpstr>
      <vt:lpstr>Arial Narrow</vt:lpstr>
      <vt:lpstr>Calibri</vt:lpstr>
      <vt:lpstr>Wingdings</vt:lpstr>
      <vt:lpstr>Office Theme</vt:lpstr>
      <vt:lpstr>2_Office Theme</vt:lpstr>
      <vt:lpstr>Basics of Monitoring, Evaluation &amp; Control</vt:lpstr>
      <vt:lpstr> What is Monitoring, Evaluation &amp; Control (MEC) in PM?</vt:lpstr>
      <vt:lpstr> Linking Monitoring, Evaluation &amp; Control</vt:lpstr>
      <vt:lpstr>MEC and Quality Management … 1/2</vt:lpstr>
      <vt:lpstr>MEC and Quality Management … 2/2</vt:lpstr>
      <vt:lpstr> Monitoring                                                               </vt:lpstr>
      <vt:lpstr> Evaluation</vt:lpstr>
      <vt:lpstr> Control                                                                      </vt:lpstr>
      <vt:lpstr> Control Interventions – Correction</vt:lpstr>
      <vt:lpstr> Control Interventions – Corrective Action … 1/2</vt:lpstr>
      <vt:lpstr> Control Interventions – Corrective Action … 2/2</vt:lpstr>
      <vt:lpstr>Differentiating Correction &amp; Corrective Action</vt:lpstr>
      <vt:lpstr> Control Interventions – Preventive Action … 1/2</vt:lpstr>
      <vt:lpstr> Control Interventions – Preventive Action … 2/2</vt:lpstr>
      <vt:lpstr> Control Interventions – Rework (Defect Repair) … 1/2</vt:lpstr>
      <vt:lpstr> Control Interventions – Rework (Defect Repair) … 2/2</vt:lpstr>
      <vt:lpstr> Why MEC? Importance of MEC … 1/3</vt:lpstr>
      <vt:lpstr> Why MEC? Importance of MEC … 2/3</vt:lpstr>
      <vt:lpstr> Why MEC? Importance of MEC … 3/3</vt:lpstr>
      <vt:lpstr>  MEC spanning Initiation &amp; Planning? How? </vt:lpstr>
      <vt:lpstr>  Ignoring MEC is like burying your Head in Sand</vt:lpstr>
      <vt:lpstr>MEC in PMI Perspective</vt:lpstr>
      <vt:lpstr>  MEC in PMI Perspective</vt:lpstr>
      <vt:lpstr> Monitoring, Evaluation &amp; Control Data</vt:lpstr>
      <vt:lpstr> WPD</vt:lpstr>
      <vt:lpstr> WPI</vt:lpstr>
      <vt:lpstr> WPR</vt:lpstr>
      <vt:lpstr> WPD → WPI → WPR Examples</vt:lpstr>
      <vt:lpstr> WPD → WPI → WPR Flow Path</vt:lpstr>
      <vt:lpstr> WPD → WPI → WPR Flow Path Complete Model</vt:lpstr>
      <vt:lpstr>General Input-Output Model for any M&amp;C Process in any KA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BU’s HEC Ranking</dc:title>
  <dc:creator>Pro-Rector</dc:creator>
  <cp:lastModifiedBy>01-198131-072</cp:lastModifiedBy>
  <cp:revision>605</cp:revision>
  <dcterms:created xsi:type="dcterms:W3CDTF">2006-08-16T00:00:00Z</dcterms:created>
  <dcterms:modified xsi:type="dcterms:W3CDTF">2016-01-31T07:10:56Z</dcterms:modified>
</cp:coreProperties>
</file>